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9"/>
  </p:notesMasterIdLst>
  <p:handoutMasterIdLst>
    <p:handoutMasterId r:id="rId30"/>
  </p:handoutMasterIdLst>
  <p:sldIdLst>
    <p:sldId id="343" r:id="rId2"/>
    <p:sldId id="378" r:id="rId3"/>
    <p:sldId id="371" r:id="rId4"/>
    <p:sldId id="353" r:id="rId5"/>
    <p:sldId id="372" r:id="rId6"/>
    <p:sldId id="351" r:id="rId7"/>
    <p:sldId id="384" r:id="rId8"/>
    <p:sldId id="358" r:id="rId9"/>
    <p:sldId id="385" r:id="rId10"/>
    <p:sldId id="373" r:id="rId11"/>
    <p:sldId id="354" r:id="rId12"/>
    <p:sldId id="374" r:id="rId13"/>
    <p:sldId id="386" r:id="rId14"/>
    <p:sldId id="375" r:id="rId15"/>
    <p:sldId id="355" r:id="rId16"/>
    <p:sldId id="357" r:id="rId17"/>
    <p:sldId id="376" r:id="rId18"/>
    <p:sldId id="370" r:id="rId19"/>
    <p:sldId id="369" r:id="rId20"/>
    <p:sldId id="381" r:id="rId21"/>
    <p:sldId id="382" r:id="rId22"/>
    <p:sldId id="377" r:id="rId23"/>
    <p:sldId id="383" r:id="rId24"/>
    <p:sldId id="344" r:id="rId25"/>
    <p:sldId id="379" r:id="rId26"/>
    <p:sldId id="380" r:id="rId27"/>
    <p:sldId id="350" r:id="rId28"/>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24" autoAdjust="0"/>
  </p:normalViewPr>
  <p:slideViewPr>
    <p:cSldViewPr>
      <p:cViewPr varScale="1">
        <p:scale>
          <a:sx n="72" d="100"/>
          <a:sy n="72" d="100"/>
        </p:scale>
        <p:origin x="150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2/27/2016</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3566470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2/27/2016</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30639712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a:t>Click to add photo album title</a:t>
            </a:r>
          </a:p>
        </p:txBody>
      </p:sp>
      <p:sp>
        <p:nvSpPr>
          <p:cNvPr id="30" name="Rectangle 7"/>
          <p:cNvSpPr>
            <a:spLocks/>
          </p:cNvSpPr>
          <p:nvPr/>
        </p:nvSpPr>
        <p:spPr>
          <a:xfrm>
            <a:off x="453736" y="5181600"/>
            <a:ext cx="82296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a:t>Click to add date and other details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p:cNvSpPr>
          <p:nvPr>
            <p:ph type="dt" sz="half" idx="12"/>
          </p:nvPr>
        </p:nvSpPr>
        <p:spPr/>
        <p:txBody>
          <a:bodyPr/>
          <a:lstStyle/>
          <a:p>
            <a:fld id="{F30C84A2-23CF-44F5-B813-5187ED5C7D1C}" type="datetimeFigureOut">
              <a:rPr lang="en-US" sz="1200" smtClean="0">
                <a:solidFill>
                  <a:schemeClr val="tx2"/>
                </a:solidFill>
              </a:rPr>
              <a:pPr/>
              <a:t>2/27/2016</a:t>
            </a:fld>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5"/>
          </p:nvPr>
        </p:nvSpPr>
        <p:spPr/>
        <p:txBody>
          <a:bodyPr/>
          <a:lstStyle/>
          <a:p>
            <a:fld id="{F30C84A2-23CF-44F5-B813-5187ED5C7D1C}" type="datetimeFigureOut">
              <a:rPr lang="en-US" sz="1200" smtClean="0">
                <a:solidFill>
                  <a:schemeClr val="tx2"/>
                </a:solidFill>
              </a:rPr>
              <a:pPr/>
              <a:t>2/27/2016</a:t>
            </a:fld>
            <a:endParaRPr lang="en-US" dirty="0"/>
          </a:p>
        </p:txBody>
      </p:sp>
      <p:sp>
        <p:nvSpPr>
          <p:cNvPr id="7" name="Rectangle 6"/>
          <p:cNvSpPr>
            <a:spLocks noGrp="1"/>
          </p:cNvSpPr>
          <p:nvPr>
            <p:ph type="sldNum" sz="quarter" idx="16"/>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Click icon to add picture</a:t>
            </a:r>
            <a:endParaRPr lang="en-US" dirty="0"/>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2/27/2016</a:t>
            </a:fld>
            <a:endParaRPr lang="en-US" dirty="0"/>
          </a:p>
        </p:txBody>
      </p:sp>
      <p:sp>
        <p:nvSpPr>
          <p:cNvPr id="6" name="Rectangle 5"/>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a:t>Click to add caption</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a:t>Click to add caption</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11" name="Rectangle 10"/>
          <p:cNvSpPr>
            <a:spLocks noGrp="1"/>
          </p:cNvSpPr>
          <p:nvPr>
            <p:ph type="dt" sz="half" idx="31"/>
          </p:nvPr>
        </p:nvSpPr>
        <p:spPr/>
        <p:txBody>
          <a:bodyPr/>
          <a:lstStyle/>
          <a:p>
            <a:fld id="{F30C84A2-23CF-44F5-B813-5187ED5C7D1C}" type="datetimeFigureOut">
              <a:rPr lang="en-US" sz="1200" smtClean="0">
                <a:solidFill>
                  <a:schemeClr val="tx2"/>
                </a:solidFill>
              </a:rPr>
              <a:pPr/>
              <a:t>2/27/2016</a:t>
            </a:fld>
            <a:endParaRPr lang="en-US" dirty="0"/>
          </a:p>
        </p:txBody>
      </p:sp>
      <p:sp>
        <p:nvSpPr>
          <p:cNvPr id="12" name="Rectangle 11"/>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F30C84A2-23CF-44F5-B813-5187ED5C7D1C}" type="datetimeFigureOut">
              <a:rPr lang="en-US" sz="1200" smtClean="0">
                <a:solidFill>
                  <a:schemeClr val="tx2"/>
                </a:solidFill>
              </a:rPr>
              <a:pPr/>
              <a:t>2/27/2016</a:t>
            </a:fld>
            <a:endParaRPr lang="en-US" dirty="0"/>
          </a:p>
        </p:txBody>
      </p:sp>
      <p:sp>
        <p:nvSpPr>
          <p:cNvPr id="11" name="Rectangle 10"/>
          <p:cNvSpPr>
            <a:spLocks noGrp="1"/>
          </p:cNvSpPr>
          <p:nvPr>
            <p:ph type="sldNum" sz="quarter" idx="26"/>
          </p:nvPr>
        </p:nvSpPr>
        <p:spPr/>
        <p:txBody>
          <a:bodyPr/>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a:t>Click to add caption</a:t>
            </a:r>
          </a:p>
        </p:txBody>
      </p:sp>
      <p:sp>
        <p:nvSpPr>
          <p:cNvPr id="8" name="Rectangle 7"/>
          <p:cNvSpPr>
            <a:spLocks noGrp="1"/>
          </p:cNvSpPr>
          <p:nvPr>
            <p:ph type="dt" sz="half" idx="33"/>
          </p:nvPr>
        </p:nvSpPr>
        <p:spPr/>
        <p:txBody>
          <a:bodyPr/>
          <a:lstStyle/>
          <a:p>
            <a:fld id="{F30C84A2-23CF-44F5-B813-5187ED5C7D1C}" type="datetimeFigureOut">
              <a:rPr lang="en-US" sz="1200" smtClean="0">
                <a:solidFill>
                  <a:schemeClr val="tx2"/>
                </a:solidFill>
              </a:rPr>
              <a:pPr/>
              <a:t>2/27/2016</a:t>
            </a:fld>
            <a:endParaRPr lang="en-US" dirty="0"/>
          </a:p>
        </p:txBody>
      </p:sp>
      <p:sp>
        <p:nvSpPr>
          <p:cNvPr id="9" name="Rectangle 8"/>
          <p:cNvSpPr>
            <a:spLocks noGrp="1"/>
          </p:cNvSpPr>
          <p:nvPr>
            <p:ph type="sldNum" sz="quarter" idx="34"/>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7" name="Rectangle 6"/>
          <p:cNvSpPr>
            <a:spLocks noGrp="1"/>
          </p:cNvSpPr>
          <p:nvPr>
            <p:ph type="dt" sz="half" idx="24"/>
          </p:nvPr>
        </p:nvSpPr>
        <p:spPr/>
        <p:txBody>
          <a:bodyPr/>
          <a:lstStyle/>
          <a:p>
            <a:fld id="{F30C84A2-23CF-44F5-B813-5187ED5C7D1C}" type="datetimeFigureOut">
              <a:rPr lang="en-US" sz="1200" smtClean="0">
                <a:solidFill>
                  <a:schemeClr val="tx2"/>
                </a:solidFill>
              </a:rPr>
              <a:pPr/>
              <a:t>2/27/2016</a:t>
            </a:fld>
            <a:endParaRPr lang="en-US" dirty="0"/>
          </a:p>
        </p:txBody>
      </p:sp>
      <p:sp>
        <p:nvSpPr>
          <p:cNvPr id="8" name="Rectangle 7"/>
          <p:cNvSpPr>
            <a:spLocks noGrp="1"/>
          </p:cNvSpPr>
          <p:nvPr>
            <p:ph type="sldNum" sz="quarter" idx="25"/>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7" name="Rectangle 6"/>
          <p:cNvSpPr>
            <a:spLocks noGrp="1"/>
          </p:cNvSpPr>
          <p:nvPr>
            <p:ph type="dt" sz="half" idx="29"/>
          </p:nvPr>
        </p:nvSpPr>
        <p:spPr/>
        <p:txBody>
          <a:bodyPr/>
          <a:lstStyle/>
          <a:p>
            <a:fld id="{F30C84A2-23CF-44F5-B813-5187ED5C7D1C}" type="datetimeFigureOut">
              <a:rPr lang="en-US" sz="1200" smtClean="0">
                <a:solidFill>
                  <a:schemeClr val="tx2"/>
                </a:solidFill>
              </a:rPr>
              <a:pPr/>
              <a:t>2/27/2016</a:t>
            </a:fld>
            <a:endParaRPr lang="en-US" dirty="0"/>
          </a:p>
        </p:txBody>
      </p:sp>
      <p:sp>
        <p:nvSpPr>
          <p:cNvPr id="8" name="Rectangle 7"/>
          <p:cNvSpPr>
            <a:spLocks noGrp="1"/>
          </p:cNvSpPr>
          <p:nvPr>
            <p:ph type="sldNum" sz="quarter" idx="30"/>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7" name="Rectangle 6"/>
          <p:cNvSpPr>
            <a:spLocks noGrp="1"/>
          </p:cNvSpPr>
          <p:nvPr>
            <p:ph type="dt" sz="half" idx="31"/>
          </p:nvPr>
        </p:nvSpPr>
        <p:spPr/>
        <p:txBody>
          <a:bodyPr/>
          <a:lstStyle/>
          <a:p>
            <a:fld id="{F30C84A2-23CF-44F5-B813-5187ED5C7D1C}" type="datetimeFigureOut">
              <a:rPr lang="en-US" sz="1200" smtClean="0">
                <a:solidFill>
                  <a:schemeClr val="tx2"/>
                </a:solidFill>
              </a:rPr>
              <a:pPr/>
              <a:t>2/27/2016</a:t>
            </a:fld>
            <a:endParaRPr lang="en-US" dirty="0"/>
          </a:p>
        </p:txBody>
      </p:sp>
      <p:sp>
        <p:nvSpPr>
          <p:cNvPr id="8" name="Rectangle 7"/>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16"/>
          </p:nvPr>
        </p:nvSpPr>
        <p:spPr/>
        <p:txBody>
          <a:bodyPr/>
          <a:lstStyle/>
          <a:p>
            <a:fld id="{F30C84A2-23CF-44F5-B813-5187ED5C7D1C}" type="datetimeFigureOut">
              <a:rPr lang="en-US" sz="1200" smtClean="0">
                <a:solidFill>
                  <a:schemeClr val="tx2"/>
                </a:solidFill>
              </a:rPr>
              <a:pPr/>
              <a:t>2/27/2016</a:t>
            </a:fld>
            <a:endParaRPr lang="en-US" dirty="0"/>
          </a:p>
        </p:txBody>
      </p:sp>
      <p:sp>
        <p:nvSpPr>
          <p:cNvPr id="6" name="Rectangle 5"/>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9" name="Rectangle 8"/>
          <p:cNvSpPr>
            <a:spLocks noGrp="1"/>
          </p:cNvSpPr>
          <p:nvPr>
            <p:ph type="dt" sz="half" idx="17"/>
          </p:nvPr>
        </p:nvSpPr>
        <p:spPr/>
        <p:txBody>
          <a:bodyPr/>
          <a:lstStyle/>
          <a:p>
            <a:fld id="{F30C84A2-23CF-44F5-B813-5187ED5C7D1C}" type="datetimeFigureOut">
              <a:rPr lang="en-US" sz="1200" smtClean="0">
                <a:solidFill>
                  <a:schemeClr val="tx2"/>
                </a:solidFill>
              </a:rPr>
              <a:pPr/>
              <a:t>2/27/2016</a:t>
            </a:fld>
            <a:endParaRPr lang="en-US" dirty="0"/>
          </a:p>
        </p:txBody>
      </p:sp>
      <p:sp>
        <p:nvSpPr>
          <p:cNvPr id="10" name="Rectangle 9"/>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2/27/2016</a:t>
            </a:fld>
            <a:endParaRPr lang="en-US" dirty="0"/>
          </a:p>
        </p:txBody>
      </p:sp>
      <p:sp>
        <p:nvSpPr>
          <p:cNvPr id="6" name="Rectangle 5"/>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31"/>
          </p:nvPr>
        </p:nvSpPr>
        <p:spPr/>
        <p:txBody>
          <a:bodyPr/>
          <a:lstStyle/>
          <a:p>
            <a:fld id="{F30C84A2-23CF-44F5-B813-5187ED5C7D1C}" type="datetimeFigureOut">
              <a:rPr lang="en-US" sz="1200" smtClean="0">
                <a:solidFill>
                  <a:schemeClr val="tx2"/>
                </a:solidFill>
              </a:rPr>
              <a:pPr/>
              <a:t>2/27/2016</a:t>
            </a:fld>
            <a:endParaRPr lang="en-US" dirty="0"/>
          </a:p>
        </p:txBody>
      </p:sp>
      <p:sp>
        <p:nvSpPr>
          <p:cNvPr id="6" name="Rectangle 5"/>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 name="Rectangle 7"/>
          <p:cNvSpPr>
            <a:spLocks noGrp="1"/>
          </p:cNvSpPr>
          <p:nvPr>
            <p:ph type="dt" sz="half" idx="10"/>
          </p:nvPr>
        </p:nvSpPr>
        <p:spPr/>
        <p:txBody>
          <a:bodyPr/>
          <a:lstStyle/>
          <a:p>
            <a:fld id="{ACB2EC6F-6501-4E04-BD6C-A8A6CABB2C5B}" type="datetimeFigureOut">
              <a:rPr lang="en-US" smtClean="0"/>
              <a:pPr/>
              <a:t>2/27/2016</a:t>
            </a:fld>
            <a:endParaRPr lang="en-US" dirty="0"/>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2/27/2016</a:t>
            </a:fld>
            <a:endParaRPr lang="en-US" dirty="0"/>
          </a:p>
        </p:txBody>
      </p:sp>
      <p:sp>
        <p:nvSpPr>
          <p:cNvPr id="5" name="Rectangle 4"/>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a:t>Click icon</a:t>
            </a:r>
            <a:r>
              <a:rPr lang="en-US" i="0" baseline="0" dirty="0"/>
              <a:t> to add </a:t>
            </a:r>
            <a:r>
              <a:rPr lang="en-US" i="0" dirty="0"/>
              <a:t>full page picture</a:t>
            </a:r>
            <a:endParaRPr lang="en-US" i="0" baseline="0" dirty="0"/>
          </a:p>
          <a:p>
            <a:pPr marL="0" marR="0" indent="0" algn="ctr">
              <a:buFontTx/>
              <a:buNone/>
            </a:pPr>
            <a:endParaRPr lang="en-US" i="0" dirty="0"/>
          </a:p>
          <a:p>
            <a:pPr algn="ctr">
              <a:buFontTx/>
              <a:buNone/>
            </a:pPr>
            <a:endParaRPr lang="en-US" i="0" dirty="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a:t>Click to add section title</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a:t>Click to add subtitle</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Click icon to add picture</a:t>
            </a:r>
            <a:endParaRPr lang="en-US" sz="2000" dirty="0"/>
          </a:p>
        </p:txBody>
      </p:sp>
      <p:sp>
        <p:nvSpPr>
          <p:cNvPr id="8" name="Rectangle 7"/>
          <p:cNvSpPr>
            <a:spLocks noGrp="1"/>
          </p:cNvSpPr>
          <p:nvPr>
            <p:ph type="dt" sz="half" idx="17"/>
          </p:nvPr>
        </p:nvSpPr>
        <p:spPr/>
        <p:txBody>
          <a:bodyPr/>
          <a:lstStyle/>
          <a:p>
            <a:fld id="{F30C84A2-23CF-44F5-B813-5187ED5C7D1C}" type="datetimeFigureOut">
              <a:rPr lang="en-US" sz="1200" smtClean="0">
                <a:solidFill>
                  <a:schemeClr val="tx2"/>
                </a:solidFill>
              </a:rPr>
              <a:pPr/>
              <a:t>2/27/2016</a:t>
            </a:fld>
            <a:endParaRPr lang="en-US" dirty="0"/>
          </a:p>
        </p:txBody>
      </p:sp>
      <p:sp>
        <p:nvSpPr>
          <p:cNvPr id="9" name="Rectangle 8"/>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6"/>
          </p:nvPr>
        </p:nvSpPr>
        <p:spPr/>
        <p:txBody>
          <a:bodyPr/>
          <a:lstStyle/>
          <a:p>
            <a:fld id="{F30C84A2-23CF-44F5-B813-5187ED5C7D1C}" type="datetimeFigureOut">
              <a:rPr lang="en-US" sz="1200" smtClean="0">
                <a:solidFill>
                  <a:schemeClr val="tx2"/>
                </a:solidFill>
              </a:rPr>
              <a:pPr/>
              <a:t>2/27/2016</a:t>
            </a:fld>
            <a:endParaRPr lang="en-US" dirty="0"/>
          </a:p>
        </p:txBody>
      </p:sp>
      <p:sp>
        <p:nvSpPr>
          <p:cNvPr id="7" name="Rectangle 6"/>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8"/>
          </p:nvPr>
        </p:nvSpPr>
        <p:spPr/>
        <p:txBody>
          <a:bodyPr/>
          <a:lstStyle/>
          <a:p>
            <a:fld id="{F30C84A2-23CF-44F5-B813-5187ED5C7D1C}" type="datetimeFigureOut">
              <a:rPr lang="en-US" sz="1200" smtClean="0">
                <a:solidFill>
                  <a:schemeClr val="tx2"/>
                </a:solidFill>
              </a:rPr>
              <a:pPr/>
              <a:t>2/27/2016</a:t>
            </a:fld>
            <a:endParaRPr lang="en-US" dirty="0"/>
          </a:p>
        </p:txBody>
      </p:sp>
      <p:sp>
        <p:nvSpPr>
          <p:cNvPr id="7" name="Rectangle 6"/>
          <p:cNvSpPr>
            <a:spLocks noGrp="1"/>
          </p:cNvSpPr>
          <p:nvPr>
            <p:ph type="sldNum" sz="quarter" idx="19"/>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2/27/2016</a:t>
            </a:fld>
            <a:endParaRPr lang="en-US" dirty="0"/>
          </a:p>
        </p:txBody>
      </p:sp>
      <p:sp>
        <p:nvSpPr>
          <p:cNvPr id="7" name="Rectangle 6"/>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8" name="Rectangle 7"/>
          <p:cNvSpPr>
            <a:spLocks noGrp="1"/>
          </p:cNvSpPr>
          <p:nvPr>
            <p:ph type="dt" sz="half" idx="16"/>
          </p:nvPr>
        </p:nvSpPr>
        <p:spPr/>
        <p:txBody>
          <a:bodyPr/>
          <a:lstStyle/>
          <a:p>
            <a:fld id="{F30C84A2-23CF-44F5-B813-5187ED5C7D1C}" type="datetimeFigureOut">
              <a:rPr lang="en-US" sz="1200" smtClean="0">
                <a:solidFill>
                  <a:schemeClr val="tx2"/>
                </a:solidFill>
              </a:rPr>
              <a:pPr/>
              <a:t>2/27/2016</a:t>
            </a:fld>
            <a:endParaRPr lang="en-US" dirty="0"/>
          </a:p>
        </p:txBody>
      </p:sp>
      <p:sp>
        <p:nvSpPr>
          <p:cNvPr id="9" name="Rectangle 8"/>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alpha val="79000"/>
          </a:srgbClr>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2/27/2016</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cullen@sd62.bc.ca" TargetMode="Externa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oleObject" Target="../embeddings/oleObject1.bin"/><Relationship Id="rId7" Type="http://schemas.openxmlformats.org/officeDocument/2006/relationships/image" Target="../media/image24.jpg"/><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338753"/>
            <a:ext cx="6087500" cy="707886"/>
          </a:xfrm>
          <a:prstGeom prst="rect">
            <a:avLst/>
          </a:prstGeom>
          <a:noFill/>
        </p:spPr>
        <p:txBody>
          <a:bodyPr wrap="none" rtlCol="0">
            <a:spAutoFit/>
          </a:bodyPr>
          <a:lstStyle/>
          <a:p>
            <a:r>
              <a:rPr lang="en-CA" sz="4000" dirty="0">
                <a:latin typeface="Times New Roman" panose="02020603050405020304" pitchFamily="18" charset="0"/>
                <a:cs typeface="Times New Roman" panose="02020603050405020304" pitchFamily="18" charset="0"/>
              </a:rPr>
              <a:t>Belmont’s Sporting Families</a:t>
            </a:r>
          </a:p>
        </p:txBody>
      </p:sp>
      <p:sp>
        <p:nvSpPr>
          <p:cNvPr id="2" name="TextBox 1"/>
          <p:cNvSpPr txBox="1"/>
          <p:nvPr/>
        </p:nvSpPr>
        <p:spPr>
          <a:xfrm>
            <a:off x="395536" y="3645024"/>
            <a:ext cx="8812028" cy="3139321"/>
          </a:xfrm>
          <a:prstGeom prst="rect">
            <a:avLst/>
          </a:prstGeom>
          <a:noFill/>
        </p:spPr>
        <p:txBody>
          <a:bodyPr wrap="none" rtlCol="0">
            <a:spAutoFit/>
          </a:bodyPr>
          <a:lstStyle/>
          <a:p>
            <a:r>
              <a:rPr lang="en-CA" dirty="0"/>
              <a:t>There are many family connections throughout Belmont’s athletic history,</a:t>
            </a:r>
          </a:p>
          <a:p>
            <a:r>
              <a:rPr lang="en-CA" dirty="0"/>
              <a:t>in some cases spanning three generations.  Each of the following slides </a:t>
            </a:r>
          </a:p>
          <a:p>
            <a:r>
              <a:rPr lang="en-CA" dirty="0"/>
              <a:t>highlights one family that featured two or more Belmont athletes.  The slides</a:t>
            </a:r>
          </a:p>
          <a:p>
            <a:r>
              <a:rPr lang="en-CA" dirty="0"/>
              <a:t>are arranged alphabetically in order to make it easier to find a particular </a:t>
            </a:r>
          </a:p>
          <a:p>
            <a:r>
              <a:rPr lang="en-CA" dirty="0"/>
              <a:t>person or family. </a:t>
            </a:r>
          </a:p>
          <a:p>
            <a:endParaRPr lang="en-CA" dirty="0"/>
          </a:p>
          <a:p>
            <a:r>
              <a:rPr lang="en-CA" dirty="0"/>
              <a:t>We would love to have many more Belmont sporting families represented in this </a:t>
            </a:r>
          </a:p>
          <a:p>
            <a:r>
              <a:rPr lang="en-CA" dirty="0"/>
              <a:t>power point.  If you would like to see your family included, please send photos</a:t>
            </a:r>
          </a:p>
          <a:p>
            <a:r>
              <a:rPr lang="en-CA" dirty="0"/>
              <a:t>and a brief description to Cindy Cullen (</a:t>
            </a:r>
            <a:r>
              <a:rPr lang="en-CA" dirty="0">
                <a:hlinkClick r:id="rId2"/>
              </a:rPr>
              <a:t>ccullen@sd62.bc.ca</a:t>
            </a:r>
            <a:r>
              <a:rPr lang="en-CA" dirty="0"/>
              <a:t>) or drop them off</a:t>
            </a:r>
          </a:p>
          <a:p>
            <a:r>
              <a:rPr lang="en-CA" dirty="0"/>
              <a:t>at the Belmont main office for us to scan. </a:t>
            </a:r>
          </a:p>
          <a:p>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307428"/>
            <a:ext cx="8616339" cy="2016224"/>
          </a:xfrm>
          <a:prstGeom prst="rect">
            <a:avLst/>
          </a:prstGeom>
        </p:spPr>
      </p:pic>
    </p:spTree>
    <p:extLst>
      <p:ext uri="{BB962C8B-B14F-4D97-AF65-F5344CB8AC3E}">
        <p14:creationId xmlns:p14="http://schemas.microsoft.com/office/powerpoint/2010/main" val="5762711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5589240"/>
            <a:ext cx="8350363" cy="923330"/>
          </a:xfrm>
          <a:prstGeom prst="rect">
            <a:avLst/>
          </a:prstGeom>
          <a:noFill/>
        </p:spPr>
        <p:txBody>
          <a:bodyPr wrap="none" rtlCol="0">
            <a:spAutoFit/>
          </a:bodyPr>
          <a:lstStyle/>
          <a:p>
            <a:r>
              <a:rPr lang="en-US" dirty="0"/>
              <a:t>The Kennedy sisters, Pat and Maxine, both were strong athletes and played </a:t>
            </a:r>
          </a:p>
          <a:p>
            <a:r>
              <a:rPr lang="en-US" dirty="0"/>
              <a:t>on a number of Belmont’s early sports teams in the 1950’s.  They helped to </a:t>
            </a:r>
          </a:p>
          <a:p>
            <a:r>
              <a:rPr lang="en-US" dirty="0"/>
              <a:t>establish the school’s strong athletic tradition.  </a:t>
            </a:r>
            <a:endParaRPr lang="en-CA" dirty="0"/>
          </a:p>
        </p:txBody>
      </p:sp>
      <p:sp>
        <p:nvSpPr>
          <p:cNvPr id="3" name="TextBox 2"/>
          <p:cNvSpPr txBox="1"/>
          <p:nvPr/>
        </p:nvSpPr>
        <p:spPr>
          <a:xfrm>
            <a:off x="2699792" y="388263"/>
            <a:ext cx="2988319" cy="584775"/>
          </a:xfrm>
          <a:prstGeom prst="rect">
            <a:avLst/>
          </a:prstGeom>
          <a:noFill/>
        </p:spPr>
        <p:txBody>
          <a:bodyPr wrap="none" rtlCol="0">
            <a:spAutoFit/>
          </a:bodyPr>
          <a:lstStyle/>
          <a:p>
            <a:r>
              <a:rPr lang="en-CA" sz="3200" dirty="0"/>
              <a:t>The Kennedy’s</a:t>
            </a:r>
          </a:p>
        </p:txBody>
      </p:sp>
      <p:pic>
        <p:nvPicPr>
          <p:cNvPr id="4098" name="Picture 2" descr="C:\Users\Cindy Cullen\Dropbox\Shared Belmont sports history folder (1)\Hannah's Folder\Photos for Families Power Point\1951 jr girls softball, kennedy sisters pat Back 8th from rt, maxiine 10th from r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24744"/>
            <a:ext cx="5999163" cy="4084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32240" y="1772816"/>
            <a:ext cx="2278188" cy="1200329"/>
          </a:xfrm>
          <a:prstGeom prst="rect">
            <a:avLst/>
          </a:prstGeom>
          <a:noFill/>
        </p:spPr>
        <p:txBody>
          <a:bodyPr wrap="none" rtlCol="0">
            <a:spAutoFit/>
          </a:bodyPr>
          <a:lstStyle/>
          <a:p>
            <a:r>
              <a:rPr lang="en-CA" dirty="0"/>
              <a:t>Pat is in the </a:t>
            </a:r>
          </a:p>
          <a:p>
            <a:r>
              <a:rPr lang="en-CA" dirty="0"/>
              <a:t>back row 4</a:t>
            </a:r>
            <a:r>
              <a:rPr lang="en-CA" baseline="30000" dirty="0"/>
              <a:t>th</a:t>
            </a:r>
            <a:r>
              <a:rPr lang="en-CA" dirty="0"/>
              <a:t> from </a:t>
            </a:r>
          </a:p>
          <a:p>
            <a:r>
              <a:rPr lang="en-CA" dirty="0"/>
              <a:t>the left and Maxine</a:t>
            </a:r>
          </a:p>
          <a:p>
            <a:r>
              <a:rPr lang="en-CA" dirty="0"/>
              <a:t>is 2</a:t>
            </a:r>
            <a:r>
              <a:rPr lang="en-CA" baseline="30000" dirty="0"/>
              <a:t>nd</a:t>
            </a:r>
            <a:r>
              <a:rPr lang="en-CA" dirty="0"/>
              <a:t> from the left</a:t>
            </a:r>
          </a:p>
        </p:txBody>
      </p:sp>
    </p:spTree>
    <p:extLst>
      <p:ext uri="{BB962C8B-B14F-4D97-AF65-F5344CB8AC3E}">
        <p14:creationId xmlns:p14="http://schemas.microsoft.com/office/powerpoint/2010/main" val="348445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228422"/>
            <a:ext cx="1518364" cy="369332"/>
          </a:xfrm>
          <a:prstGeom prst="rect">
            <a:avLst/>
          </a:prstGeom>
          <a:noFill/>
        </p:spPr>
        <p:txBody>
          <a:bodyPr wrap="none" rtlCol="0">
            <a:spAutoFit/>
          </a:bodyPr>
          <a:lstStyle/>
          <a:p>
            <a:r>
              <a:rPr lang="en-CA" dirty="0"/>
              <a:t>The </a:t>
            </a:r>
            <a:r>
              <a:rPr lang="en-CA" dirty="0" err="1"/>
              <a:t>Kilduffs</a:t>
            </a:r>
            <a:endParaRPr lang="en-CA" dirty="0"/>
          </a:p>
        </p:txBody>
      </p:sp>
      <p:graphicFrame>
        <p:nvGraphicFramePr>
          <p:cNvPr id="3" name="Object 2"/>
          <p:cNvGraphicFramePr>
            <a:graphicFrameLocks noChangeAspect="1"/>
          </p:cNvGraphicFramePr>
          <p:nvPr>
            <p:extLst>
              <p:ext uri="{D42A27DB-BD31-4B8C-83A1-F6EECF244321}">
                <p14:modId xmlns:p14="http://schemas.microsoft.com/office/powerpoint/2010/main" val="3896713705"/>
              </p:ext>
            </p:extLst>
          </p:nvPr>
        </p:nvGraphicFramePr>
        <p:xfrm>
          <a:off x="146995" y="597754"/>
          <a:ext cx="3056853" cy="2438613"/>
        </p:xfrm>
        <a:graphic>
          <a:graphicData uri="http://schemas.openxmlformats.org/presentationml/2006/ole">
            <mc:AlternateContent xmlns:mc="http://schemas.openxmlformats.org/markup-compatibility/2006">
              <mc:Choice xmlns:v="urn:schemas-microsoft-com:vml" Requires="v">
                <p:oleObj spid="_x0000_s1086" name="Acrobat Document" r:id="rId3" imgW="3390709" imgH="2704938" progId="AcroExch.Document.11">
                  <p:embed/>
                </p:oleObj>
              </mc:Choice>
              <mc:Fallback>
                <p:oleObj name="Acrobat Document" r:id="rId3" imgW="3390709" imgH="2704938" progId="AcroExch.Document.11">
                  <p:embed/>
                  <p:pic>
                    <p:nvPicPr>
                      <p:cNvPr id="0" name=""/>
                      <p:cNvPicPr/>
                      <p:nvPr/>
                    </p:nvPicPr>
                    <p:blipFill>
                      <a:blip r:embed="rId4"/>
                      <a:stretch>
                        <a:fillRect/>
                      </a:stretch>
                    </p:blipFill>
                    <p:spPr>
                      <a:xfrm>
                        <a:off x="146995" y="597754"/>
                        <a:ext cx="3056853" cy="2438613"/>
                      </a:xfrm>
                      <a:prstGeom prst="rect">
                        <a:avLst/>
                      </a:prstGeom>
                    </p:spPr>
                  </p:pic>
                </p:oleObj>
              </mc:Fallback>
            </mc:AlternateContent>
          </a:graphicData>
        </a:graphic>
      </p:graphicFrame>
      <p:sp>
        <p:nvSpPr>
          <p:cNvPr id="4" name="TextBox 3"/>
          <p:cNvSpPr txBox="1"/>
          <p:nvPr/>
        </p:nvSpPr>
        <p:spPr>
          <a:xfrm>
            <a:off x="179512" y="3076495"/>
            <a:ext cx="2339102" cy="307777"/>
          </a:xfrm>
          <a:prstGeom prst="rect">
            <a:avLst/>
          </a:prstGeom>
          <a:noFill/>
        </p:spPr>
        <p:txBody>
          <a:bodyPr wrap="none" rtlCol="0">
            <a:spAutoFit/>
          </a:bodyPr>
          <a:lstStyle/>
          <a:p>
            <a:r>
              <a:rPr lang="en-CA" sz="1400" i="1" dirty="0"/>
              <a:t>Carlie rowing for Belmont</a:t>
            </a:r>
          </a:p>
        </p:txBody>
      </p:sp>
      <p:sp>
        <p:nvSpPr>
          <p:cNvPr id="5" name="TextBox 4"/>
          <p:cNvSpPr txBox="1"/>
          <p:nvPr/>
        </p:nvSpPr>
        <p:spPr>
          <a:xfrm>
            <a:off x="107504" y="5301208"/>
            <a:ext cx="9036496" cy="1477328"/>
          </a:xfrm>
          <a:prstGeom prst="rect">
            <a:avLst/>
          </a:prstGeom>
          <a:noFill/>
        </p:spPr>
        <p:txBody>
          <a:bodyPr wrap="square" rtlCol="0">
            <a:spAutoFit/>
          </a:bodyPr>
          <a:lstStyle/>
          <a:p>
            <a:r>
              <a:rPr lang="en-US" dirty="0"/>
              <a:t>The three </a:t>
            </a:r>
            <a:r>
              <a:rPr lang="en-US" dirty="0" err="1"/>
              <a:t>Kilduff</a:t>
            </a:r>
            <a:r>
              <a:rPr lang="en-US" dirty="0"/>
              <a:t> brothers, Cliff, Rod and Glen, were all terrific all round-athletes </a:t>
            </a:r>
          </a:p>
          <a:p>
            <a:r>
              <a:rPr lang="en-US" dirty="0"/>
              <a:t>in the 1950’s and 60’s. Cliff won Belmont’s top male athlete award in 1960, while </a:t>
            </a:r>
          </a:p>
          <a:p>
            <a:r>
              <a:rPr lang="en-US" dirty="0"/>
              <a:t>Glen won the same award in 1968 and 1969.  Glen’s two children were also Belmont athletes. Carlie rowed and played basketball for the Tomahawks, while Marshall competed in softball, basketball, volleyball, and track and field.</a:t>
            </a:r>
            <a:endParaRPr lang="en-CA" dirty="0"/>
          </a:p>
        </p:txBody>
      </p:sp>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430" y="2204863"/>
            <a:ext cx="2616292" cy="191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97785" y="4221088"/>
            <a:ext cx="2738250"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Glen is standing in the back row on</a:t>
            </a:r>
          </a:p>
          <a:p>
            <a:r>
              <a:rPr lang="en-CA" sz="1200" i="1" dirty="0">
                <a:latin typeface="Times New Roman" panose="02020603050405020304" pitchFamily="18" charset="0"/>
                <a:cs typeface="Times New Roman" panose="02020603050405020304" pitchFamily="18" charset="0"/>
              </a:rPr>
              <a:t>the far left in this 1968 basketball photo.</a:t>
            </a:r>
          </a:p>
        </p:txBody>
      </p:sp>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6130890" y="476672"/>
            <a:ext cx="1436020" cy="1497748"/>
          </a:xfrm>
          <a:prstGeom prst="rect">
            <a:avLst/>
          </a:prstGeom>
        </p:spPr>
      </p:pic>
      <p:sp>
        <p:nvSpPr>
          <p:cNvPr id="7" name="TextBox 6"/>
          <p:cNvSpPr txBox="1"/>
          <p:nvPr/>
        </p:nvSpPr>
        <p:spPr>
          <a:xfrm>
            <a:off x="7611633" y="1493967"/>
            <a:ext cx="1324402" cy="276999"/>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Rod </a:t>
            </a:r>
            <a:r>
              <a:rPr lang="en-CA" sz="1200" i="1" dirty="0" err="1">
                <a:latin typeface="Times New Roman" panose="02020603050405020304" pitchFamily="18" charset="0"/>
                <a:cs typeface="Times New Roman" panose="02020603050405020304" pitchFamily="18" charset="0"/>
              </a:rPr>
              <a:t>Kilduff</a:t>
            </a:r>
            <a:r>
              <a:rPr lang="en-CA" sz="1200" i="1" dirty="0">
                <a:latin typeface="Times New Roman" panose="02020603050405020304" pitchFamily="18" charset="0"/>
                <a:cs typeface="Times New Roman" panose="02020603050405020304" pitchFamily="18" charset="0"/>
              </a:rPr>
              <a:t>, 1961 </a:t>
            </a:r>
          </a:p>
        </p:txBody>
      </p:sp>
      <p:pic>
        <p:nvPicPr>
          <p:cNvPr id="10" name="Picture 9"/>
          <p:cNvPicPr/>
          <p:nvPr/>
        </p:nvPicPr>
        <p:blipFill>
          <a:blip r:embed="rId7">
            <a:extLst>
              <a:ext uri="{28A0092B-C50C-407E-A947-70E740481C1C}">
                <a14:useLocalDpi xmlns:a14="http://schemas.microsoft.com/office/drawing/2010/main" val="0"/>
              </a:ext>
            </a:extLst>
          </a:blip>
          <a:stretch>
            <a:fillRect/>
          </a:stretch>
        </p:blipFill>
        <p:spPr>
          <a:xfrm>
            <a:off x="4283968" y="692696"/>
            <a:ext cx="1199324" cy="1728192"/>
          </a:xfrm>
          <a:prstGeom prst="rect">
            <a:avLst/>
          </a:prstGeom>
        </p:spPr>
      </p:pic>
      <p:sp>
        <p:nvSpPr>
          <p:cNvPr id="9" name="TextBox 8"/>
          <p:cNvSpPr txBox="1"/>
          <p:nvPr/>
        </p:nvSpPr>
        <p:spPr>
          <a:xfrm>
            <a:off x="4330100" y="2599515"/>
            <a:ext cx="1313180" cy="276999"/>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Cliff </a:t>
            </a:r>
            <a:r>
              <a:rPr lang="en-CA" sz="1200" i="1" dirty="0" err="1">
                <a:latin typeface="Times New Roman" panose="02020603050405020304" pitchFamily="18" charset="0"/>
                <a:cs typeface="Times New Roman" panose="02020603050405020304" pitchFamily="18" charset="0"/>
              </a:rPr>
              <a:t>Kilduff</a:t>
            </a:r>
            <a:r>
              <a:rPr lang="en-CA" sz="1200" i="1" dirty="0">
                <a:latin typeface="Times New Roman" panose="02020603050405020304" pitchFamily="18" charset="0"/>
                <a:cs typeface="Times New Roman" panose="02020603050405020304" pitchFamily="18" charset="0"/>
              </a:rPr>
              <a:t>, 1960</a:t>
            </a:r>
          </a:p>
        </p:txBody>
      </p:sp>
      <p:pic>
        <p:nvPicPr>
          <p:cNvPr id="1046"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6646" y="3325673"/>
            <a:ext cx="3183696" cy="1790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1520" y="4359587"/>
            <a:ext cx="2448272" cy="523220"/>
          </a:xfrm>
          <a:prstGeom prst="rect">
            <a:avLst/>
          </a:prstGeom>
          <a:noFill/>
        </p:spPr>
        <p:txBody>
          <a:bodyPr wrap="square" rtlCol="0">
            <a:spAutoFit/>
          </a:bodyPr>
          <a:lstStyle/>
          <a:p>
            <a:r>
              <a:rPr lang="en-CA" sz="1400" i="1" dirty="0"/>
              <a:t>Carlie, Glen and Marshall</a:t>
            </a:r>
          </a:p>
          <a:p>
            <a:r>
              <a:rPr lang="en-CA" sz="1400" i="1" dirty="0"/>
              <a:t>                    2014</a:t>
            </a:r>
          </a:p>
        </p:txBody>
      </p:sp>
    </p:spTree>
    <p:extLst>
      <p:ext uri="{BB962C8B-B14F-4D97-AF65-F5344CB8AC3E}">
        <p14:creationId xmlns:p14="http://schemas.microsoft.com/office/powerpoint/2010/main" val="108222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323364"/>
            <a:ext cx="2672526" cy="523220"/>
          </a:xfrm>
          <a:prstGeom prst="rect">
            <a:avLst/>
          </a:prstGeom>
          <a:noFill/>
        </p:spPr>
        <p:txBody>
          <a:bodyPr wrap="none" rtlCol="0">
            <a:spAutoFit/>
          </a:bodyPr>
          <a:lstStyle/>
          <a:p>
            <a:r>
              <a:rPr lang="en-CA" sz="2800" dirty="0"/>
              <a:t>The </a:t>
            </a:r>
            <a:r>
              <a:rPr lang="en-CA" sz="2800" dirty="0" err="1"/>
              <a:t>Lequesnes</a:t>
            </a:r>
            <a:endParaRPr lang="en-CA" sz="2800" dirty="0"/>
          </a:p>
        </p:txBody>
      </p:sp>
      <p:sp>
        <p:nvSpPr>
          <p:cNvPr id="3" name="TextBox 2"/>
          <p:cNvSpPr txBox="1"/>
          <p:nvPr/>
        </p:nvSpPr>
        <p:spPr>
          <a:xfrm>
            <a:off x="107504" y="4869160"/>
            <a:ext cx="9111790" cy="2031325"/>
          </a:xfrm>
          <a:prstGeom prst="rect">
            <a:avLst/>
          </a:prstGeom>
          <a:noFill/>
        </p:spPr>
        <p:txBody>
          <a:bodyPr wrap="none" rtlCol="0">
            <a:spAutoFit/>
          </a:bodyPr>
          <a:lstStyle/>
          <a:p>
            <a:r>
              <a:rPr lang="en-CA" dirty="0"/>
              <a:t>Alan Le </a:t>
            </a:r>
            <a:r>
              <a:rPr lang="en-CA" dirty="0" err="1"/>
              <a:t>Quesne</a:t>
            </a:r>
            <a:r>
              <a:rPr lang="en-CA" dirty="0"/>
              <a:t> played on Belmont’s softball team in the early 1950’s.  His nephew</a:t>
            </a:r>
          </a:p>
          <a:p>
            <a:r>
              <a:rPr lang="en-CA" dirty="0"/>
              <a:t>Tom </a:t>
            </a:r>
            <a:r>
              <a:rPr lang="en-CA" dirty="0" err="1"/>
              <a:t>Lequesne</a:t>
            </a:r>
            <a:r>
              <a:rPr lang="en-CA" dirty="0"/>
              <a:t> was an excellent basketball and volleyball player for the Braves</a:t>
            </a:r>
          </a:p>
          <a:p>
            <a:r>
              <a:rPr lang="en-CA" dirty="0"/>
              <a:t>in the 1970’s.  Tom’s son Craig captained the Island Championship basketball </a:t>
            </a:r>
          </a:p>
          <a:p>
            <a:r>
              <a:rPr lang="en-CA" dirty="0"/>
              <a:t>basketball team in 2007-08 and was named a city all star. He also played goal</a:t>
            </a:r>
          </a:p>
          <a:p>
            <a:r>
              <a:rPr lang="en-CA" dirty="0"/>
              <a:t>for the Bulldogs’ soccer team.  Younger brother Chris, also a basketball all star,</a:t>
            </a:r>
          </a:p>
          <a:p>
            <a:r>
              <a:rPr lang="en-CA" dirty="0"/>
              <a:t>won the Lower Island scoring title his grade 12 year, and was selected as the </a:t>
            </a:r>
          </a:p>
          <a:p>
            <a:r>
              <a:rPr lang="en-CA" dirty="0"/>
              <a:t>top male athlete for all three of his years at Belmont!</a:t>
            </a:r>
          </a:p>
        </p:txBody>
      </p:sp>
      <p:pic>
        <p:nvPicPr>
          <p:cNvPr id="5122" name="Picture 2" descr="C:\Users\Cindy Cullen\Dropbox\Shared Belmont sports history folder (1)\Hannah's Folder\Photos for Families Power Point\1950 jr boys softball front 2nd alan leques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568694"/>
            <a:ext cx="2888531" cy="19867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indy Cullen\Dropbox\Shared Belmont sports history folder (1)\Hannah's Folder\Photos for Families Power Point\craig lequesne and tristan  hall with Island trophy 2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3364"/>
            <a:ext cx="2363918" cy="383451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Cindy Cullen\Dropbox\Shared Belmont sports history folder (1)\Hannah's Folder\Photos for Families Power Point\Chris Lequesne city all st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3777" y="1075203"/>
            <a:ext cx="2940597" cy="22054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Cindy Cullen\Dropbox\Shared Belmont sports history folder (1)\Hannah's Folder\Photos for Families Power Point\tom lequesne head shot 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876" y="232538"/>
            <a:ext cx="1656183" cy="2054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10922" y="3665630"/>
            <a:ext cx="777777" cy="369332"/>
          </a:xfrm>
          <a:prstGeom prst="rect">
            <a:avLst/>
          </a:prstGeom>
          <a:noFill/>
        </p:spPr>
        <p:txBody>
          <a:bodyPr wrap="none" rtlCol="0">
            <a:spAutoFit/>
          </a:bodyPr>
          <a:lstStyle/>
          <a:p>
            <a:r>
              <a:rPr lang="en-CA" dirty="0"/>
              <a:t>Craig</a:t>
            </a:r>
          </a:p>
        </p:txBody>
      </p:sp>
      <p:sp>
        <p:nvSpPr>
          <p:cNvPr id="5" name="TextBox 4"/>
          <p:cNvSpPr txBox="1"/>
          <p:nvPr/>
        </p:nvSpPr>
        <p:spPr>
          <a:xfrm>
            <a:off x="6393721" y="890537"/>
            <a:ext cx="659155" cy="369332"/>
          </a:xfrm>
          <a:prstGeom prst="rect">
            <a:avLst/>
          </a:prstGeom>
          <a:noFill/>
        </p:spPr>
        <p:txBody>
          <a:bodyPr wrap="none" rtlCol="0">
            <a:spAutoFit/>
          </a:bodyPr>
          <a:lstStyle/>
          <a:p>
            <a:r>
              <a:rPr lang="en-CA" dirty="0"/>
              <a:t>Tom</a:t>
            </a:r>
          </a:p>
        </p:txBody>
      </p:sp>
      <p:sp>
        <p:nvSpPr>
          <p:cNvPr id="6" name="TextBox 5"/>
          <p:cNvSpPr txBox="1"/>
          <p:nvPr/>
        </p:nvSpPr>
        <p:spPr>
          <a:xfrm>
            <a:off x="3995936" y="3280651"/>
            <a:ext cx="774571" cy="369332"/>
          </a:xfrm>
          <a:prstGeom prst="rect">
            <a:avLst/>
          </a:prstGeom>
          <a:noFill/>
        </p:spPr>
        <p:txBody>
          <a:bodyPr wrap="none" rtlCol="0">
            <a:spAutoFit/>
          </a:bodyPr>
          <a:lstStyle/>
          <a:p>
            <a:r>
              <a:rPr lang="en-CA" dirty="0"/>
              <a:t>Chris</a:t>
            </a:r>
          </a:p>
        </p:txBody>
      </p:sp>
      <p:sp>
        <p:nvSpPr>
          <p:cNvPr id="7" name="TextBox 6"/>
          <p:cNvSpPr txBox="1"/>
          <p:nvPr/>
        </p:nvSpPr>
        <p:spPr>
          <a:xfrm>
            <a:off x="4156139" y="3973212"/>
            <a:ext cx="1875835" cy="646331"/>
          </a:xfrm>
          <a:prstGeom prst="rect">
            <a:avLst/>
          </a:prstGeom>
          <a:noFill/>
        </p:spPr>
        <p:txBody>
          <a:bodyPr wrap="none" rtlCol="0">
            <a:spAutoFit/>
          </a:bodyPr>
          <a:lstStyle/>
          <a:p>
            <a:r>
              <a:rPr lang="en-CA" dirty="0"/>
              <a:t>Alan is 2</a:t>
            </a:r>
            <a:r>
              <a:rPr lang="en-CA" baseline="30000" dirty="0"/>
              <a:t>nd</a:t>
            </a:r>
            <a:r>
              <a:rPr lang="en-CA" dirty="0"/>
              <a:t> from</a:t>
            </a:r>
          </a:p>
          <a:p>
            <a:r>
              <a:rPr lang="en-CA" dirty="0"/>
              <a:t>the left</a:t>
            </a:r>
          </a:p>
        </p:txBody>
      </p:sp>
    </p:spTree>
    <p:extLst>
      <p:ext uri="{BB962C8B-B14F-4D97-AF65-F5344CB8AC3E}">
        <p14:creationId xmlns:p14="http://schemas.microsoft.com/office/powerpoint/2010/main" val="1513762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792" y="260648"/>
            <a:ext cx="2935419" cy="461665"/>
          </a:xfrm>
          <a:prstGeom prst="rect">
            <a:avLst/>
          </a:prstGeom>
          <a:noFill/>
        </p:spPr>
        <p:txBody>
          <a:bodyPr wrap="none" rtlCol="0">
            <a:spAutoFit/>
          </a:bodyPr>
          <a:lstStyle/>
          <a:p>
            <a:r>
              <a:rPr lang="en-US" sz="2400" b="1" dirty="0"/>
              <a:t>The </a:t>
            </a:r>
            <a:r>
              <a:rPr lang="en-US" sz="2400" b="1" dirty="0" err="1"/>
              <a:t>Livingstones</a:t>
            </a:r>
            <a:endParaRPr lang="en-US" sz="2400" b="1" dirty="0"/>
          </a:p>
        </p:txBody>
      </p:sp>
      <p:sp>
        <p:nvSpPr>
          <p:cNvPr id="3" name="TextBox 2"/>
          <p:cNvSpPr txBox="1"/>
          <p:nvPr/>
        </p:nvSpPr>
        <p:spPr>
          <a:xfrm>
            <a:off x="539552" y="4509120"/>
            <a:ext cx="8539517" cy="2031325"/>
          </a:xfrm>
          <a:prstGeom prst="rect">
            <a:avLst/>
          </a:prstGeom>
          <a:noFill/>
        </p:spPr>
        <p:txBody>
          <a:bodyPr wrap="none" rtlCol="0">
            <a:spAutoFit/>
          </a:bodyPr>
          <a:lstStyle/>
          <a:p>
            <a:r>
              <a:rPr lang="en-US" dirty="0"/>
              <a:t>Kristen Livingstone was captain of both the senior girls’ soccer and basketball</a:t>
            </a:r>
          </a:p>
          <a:p>
            <a:r>
              <a:rPr lang="en-US" dirty="0"/>
              <a:t>teams in 2013.  She won the junior girls’ sportsmanship award in grade 10,</a:t>
            </a:r>
          </a:p>
          <a:p>
            <a:r>
              <a:rPr lang="en-US" dirty="0"/>
              <a:t>was named top female athlete in grade 11 and 12, and also earned the top </a:t>
            </a:r>
          </a:p>
          <a:p>
            <a:r>
              <a:rPr lang="en-US" dirty="0"/>
              <a:t>scholar athlete trophy her senior year.  She is currently playing CIS soccer for</a:t>
            </a:r>
          </a:p>
          <a:p>
            <a:r>
              <a:rPr lang="en-US" dirty="0"/>
              <a:t>the University of Alberta.  Younger sister Marisa was also a soccer standout</a:t>
            </a:r>
          </a:p>
          <a:p>
            <a:r>
              <a:rPr lang="en-US" dirty="0"/>
              <a:t>and shared the top grade 11 female athlete award in 2013.  Their father Bud</a:t>
            </a:r>
          </a:p>
          <a:p>
            <a:r>
              <a:rPr lang="en-US" dirty="0"/>
              <a:t>coached the Belmont girls’ soccer team from 2010-2014.</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836712"/>
            <a:ext cx="3438944" cy="3014593"/>
          </a:xfrm>
          <a:prstGeom prst="rect">
            <a:avLst/>
          </a:prstGeom>
        </p:spPr>
      </p:pic>
      <p:sp>
        <p:nvSpPr>
          <p:cNvPr id="5" name="TextBox 4"/>
          <p:cNvSpPr txBox="1"/>
          <p:nvPr/>
        </p:nvSpPr>
        <p:spPr>
          <a:xfrm>
            <a:off x="1708486" y="3933056"/>
            <a:ext cx="813043" cy="307777"/>
          </a:xfrm>
          <a:prstGeom prst="rect">
            <a:avLst/>
          </a:prstGeom>
          <a:noFill/>
        </p:spPr>
        <p:txBody>
          <a:bodyPr wrap="none" rtlCol="0">
            <a:spAutoFit/>
          </a:bodyPr>
          <a:lstStyle/>
          <a:p>
            <a:r>
              <a:rPr lang="en-CA" sz="1400" dirty="0"/>
              <a:t>Kristen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01" y="836712"/>
            <a:ext cx="4424040" cy="2951664"/>
          </a:xfrm>
          <a:prstGeom prst="rect">
            <a:avLst/>
          </a:prstGeom>
        </p:spPr>
      </p:pic>
      <p:sp>
        <p:nvSpPr>
          <p:cNvPr id="7" name="TextBox 6"/>
          <p:cNvSpPr txBox="1"/>
          <p:nvPr/>
        </p:nvSpPr>
        <p:spPr>
          <a:xfrm>
            <a:off x="5148064" y="3851305"/>
            <a:ext cx="772969" cy="307777"/>
          </a:xfrm>
          <a:prstGeom prst="rect">
            <a:avLst/>
          </a:prstGeom>
          <a:noFill/>
        </p:spPr>
        <p:txBody>
          <a:bodyPr wrap="none" rtlCol="0">
            <a:spAutoFit/>
          </a:bodyPr>
          <a:lstStyle/>
          <a:p>
            <a:r>
              <a:rPr lang="en-CA" sz="1400" dirty="0"/>
              <a:t>Marisa</a:t>
            </a:r>
          </a:p>
        </p:txBody>
      </p:sp>
    </p:spTree>
    <p:extLst>
      <p:ext uri="{BB962C8B-B14F-4D97-AF65-F5344CB8AC3E}">
        <p14:creationId xmlns:p14="http://schemas.microsoft.com/office/powerpoint/2010/main" val="117892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364013"/>
            <a:ext cx="5388013" cy="461665"/>
          </a:xfrm>
          <a:prstGeom prst="rect">
            <a:avLst/>
          </a:prstGeom>
          <a:noFill/>
        </p:spPr>
        <p:txBody>
          <a:bodyPr wrap="none" rtlCol="0">
            <a:spAutoFit/>
          </a:bodyPr>
          <a:lstStyle/>
          <a:p>
            <a:r>
              <a:rPr lang="en-US" sz="2400" b="1" dirty="0"/>
              <a:t>The Montgomery/ Myhre/ Hass’s</a:t>
            </a:r>
          </a:p>
        </p:txBody>
      </p:sp>
      <p:sp>
        <p:nvSpPr>
          <p:cNvPr id="3" name="TextBox 2"/>
          <p:cNvSpPr txBox="1"/>
          <p:nvPr/>
        </p:nvSpPr>
        <p:spPr>
          <a:xfrm>
            <a:off x="207044" y="4509120"/>
            <a:ext cx="8711039" cy="2308324"/>
          </a:xfrm>
          <a:prstGeom prst="rect">
            <a:avLst/>
          </a:prstGeom>
          <a:noFill/>
        </p:spPr>
        <p:txBody>
          <a:bodyPr wrap="none" rtlCol="0">
            <a:spAutoFit/>
          </a:bodyPr>
          <a:lstStyle/>
          <a:p>
            <a:r>
              <a:rPr lang="en-US" dirty="0"/>
              <a:t>Denise Montgomery, Belmont’s top female athlete in 1973, was a Belmont</a:t>
            </a:r>
          </a:p>
          <a:p>
            <a:r>
              <a:rPr lang="en-US" dirty="0"/>
              <a:t>volleyball, basketball and track standout who played CIS volleyball at </a:t>
            </a:r>
            <a:r>
              <a:rPr lang="en-US" dirty="0" err="1"/>
              <a:t>Uvic</a:t>
            </a:r>
            <a:r>
              <a:rPr lang="en-US" dirty="0"/>
              <a:t>. </a:t>
            </a:r>
          </a:p>
          <a:p>
            <a:r>
              <a:rPr lang="en-US" dirty="0"/>
              <a:t>Daughter Darla led the 2001-02 Belmont volleyball team to a provincial title</a:t>
            </a:r>
          </a:p>
          <a:p>
            <a:r>
              <a:rPr lang="en-US" dirty="0"/>
              <a:t>and was named MVP at the BC’s. She later won an NCAA championship with</a:t>
            </a:r>
          </a:p>
          <a:p>
            <a:r>
              <a:rPr lang="en-US" dirty="0"/>
              <a:t>the University of Washington and played for Canada’s junior national team. </a:t>
            </a:r>
          </a:p>
          <a:p>
            <a:r>
              <a:rPr lang="en-US" dirty="0"/>
              <a:t>Darla’s cousin Tyler Hass was Belmont’s top male athlete in 2003, and played</a:t>
            </a:r>
          </a:p>
          <a:p>
            <a:r>
              <a:rPr lang="en-US" dirty="0"/>
              <a:t>basketball at </a:t>
            </a:r>
            <a:r>
              <a:rPr lang="en-US" dirty="0" err="1"/>
              <a:t>Uvic</a:t>
            </a:r>
            <a:r>
              <a:rPr lang="en-US" dirty="0"/>
              <a:t> for 5 years, and followed that up with a professional lacrosse </a:t>
            </a:r>
          </a:p>
          <a:p>
            <a:r>
              <a:rPr lang="en-US" dirty="0"/>
              <a:t>career.</a:t>
            </a:r>
          </a:p>
        </p:txBody>
      </p:sp>
      <p:pic>
        <p:nvPicPr>
          <p:cNvPr id="6146" name="Picture 2" descr="C:\Users\Cindy Cullen\Dropbox\Shared Belmont sports history folder (1)\Hannah's Folder\Photos for Families Power Point\denise montgomery world masters 2013 ita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84" y="1052736"/>
            <a:ext cx="2083684" cy="3185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indy Cullen\Dropbox\Shared Belmont sports history folder (1)\Hannah's Folder\Photos for Families Power Point\Tyer hass with daugh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103" y="1088684"/>
            <a:ext cx="1785289" cy="317384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Cindy Cullen\Dropbox\Belmont sports history project\Photos  - sports history\Darla Myhre head sho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65" y="1160748"/>
            <a:ext cx="2064308" cy="29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87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88484"/>
            <a:ext cx="4751622" cy="646331"/>
          </a:xfrm>
          <a:prstGeom prst="rect">
            <a:avLst/>
          </a:prstGeom>
          <a:noFill/>
        </p:spPr>
        <p:txBody>
          <a:bodyPr wrap="none" rtlCol="0">
            <a:spAutoFit/>
          </a:bodyPr>
          <a:lstStyle/>
          <a:p>
            <a:r>
              <a:rPr lang="en-CA" dirty="0"/>
              <a:t>The </a:t>
            </a:r>
            <a:r>
              <a:rPr lang="en-CA" dirty="0" err="1"/>
              <a:t>Moseleys</a:t>
            </a:r>
            <a:r>
              <a:rPr lang="en-CA" dirty="0"/>
              <a:t> / Smiths / </a:t>
            </a:r>
            <a:r>
              <a:rPr lang="en-CA" dirty="0" err="1"/>
              <a:t>Hepworths</a:t>
            </a:r>
            <a:r>
              <a:rPr lang="en-CA" dirty="0"/>
              <a:t> /Evans</a:t>
            </a:r>
          </a:p>
          <a:p>
            <a:endParaRPr lang="en-CA" dirty="0"/>
          </a:p>
        </p:txBody>
      </p:sp>
      <p:sp>
        <p:nvSpPr>
          <p:cNvPr id="3" name="TextBox 2"/>
          <p:cNvSpPr txBox="1"/>
          <p:nvPr/>
        </p:nvSpPr>
        <p:spPr>
          <a:xfrm>
            <a:off x="179512" y="5229200"/>
            <a:ext cx="8654933" cy="1477328"/>
          </a:xfrm>
          <a:prstGeom prst="rect">
            <a:avLst/>
          </a:prstGeom>
          <a:noFill/>
        </p:spPr>
        <p:txBody>
          <a:bodyPr wrap="none" rtlCol="0">
            <a:spAutoFit/>
          </a:bodyPr>
          <a:lstStyle/>
          <a:p>
            <a:r>
              <a:rPr lang="en-US" dirty="0"/>
              <a:t>Sisters Shirley and Marilyn (Babe) Moseley were two of Belmont’s outstanding </a:t>
            </a:r>
          </a:p>
          <a:p>
            <a:r>
              <a:rPr lang="en-US" dirty="0"/>
              <a:t>athletes of the 1950’s.  Shirley’s daughters Della and Kristy were also terrific</a:t>
            </a:r>
          </a:p>
          <a:p>
            <a:r>
              <a:rPr lang="en-US" dirty="0"/>
              <a:t>athletes. Della won Belmont’s top female athlete award in 1978, while Kristy </a:t>
            </a:r>
          </a:p>
          <a:p>
            <a:r>
              <a:rPr lang="en-US" dirty="0"/>
              <a:t>became a national champion in the javelin. Kristy’s husband Ian Evans was </a:t>
            </a:r>
          </a:p>
          <a:p>
            <a:r>
              <a:rPr lang="en-US" dirty="0"/>
              <a:t>Belmont’s top grade 10 male athlete in 1975. </a:t>
            </a:r>
            <a:endParaRPr lang="en-CA" dirty="0"/>
          </a:p>
        </p:txBody>
      </p:sp>
      <p:pic>
        <p:nvPicPr>
          <p:cNvPr id="2050" name="Picture 2" descr="C:\Users\Cindy Cullen\Dropbox\Belmont sports history project\della smith,  shirley mosely smith, jenny smith at WMG 2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20688"/>
            <a:ext cx="3163215" cy="2088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2814875"/>
            <a:ext cx="3125984" cy="830997"/>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Shirley Moseley Smith, flanked by her </a:t>
            </a:r>
          </a:p>
          <a:p>
            <a:r>
              <a:rPr lang="en-CA" sz="1200" i="1" dirty="0">
                <a:latin typeface="Times New Roman" panose="02020603050405020304" pitchFamily="18" charset="0"/>
                <a:cs typeface="Times New Roman" panose="02020603050405020304" pitchFamily="18" charset="0"/>
              </a:rPr>
              <a:t>older daughter Della and younger daughter</a:t>
            </a:r>
          </a:p>
          <a:p>
            <a:r>
              <a:rPr lang="en-CA" sz="1200" i="1" dirty="0">
                <a:latin typeface="Times New Roman" panose="02020603050405020304" pitchFamily="18" charset="0"/>
                <a:cs typeface="Times New Roman" panose="02020603050405020304" pitchFamily="18" charset="0"/>
              </a:rPr>
              <a:t>Jenny at the 2002 World Masters games in </a:t>
            </a:r>
          </a:p>
          <a:p>
            <a:r>
              <a:rPr lang="en-CA" sz="1200" i="1" dirty="0">
                <a:latin typeface="Times New Roman" panose="02020603050405020304" pitchFamily="18" charset="0"/>
                <a:cs typeface="Times New Roman" panose="02020603050405020304" pitchFamily="18" charset="0"/>
              </a:rPr>
              <a:t>Australia, where all three competed in  softball.</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491" y="774401"/>
            <a:ext cx="2806106" cy="191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0204" y="2768708"/>
            <a:ext cx="2802275" cy="646331"/>
          </a:xfrm>
          <a:prstGeom prst="rect">
            <a:avLst/>
          </a:prstGeom>
          <a:noFill/>
        </p:spPr>
        <p:txBody>
          <a:bodyPr wrap="square" rtlCol="0">
            <a:spAutoFit/>
          </a:bodyPr>
          <a:lstStyle/>
          <a:p>
            <a:r>
              <a:rPr lang="en-CA" sz="1200" i="1" dirty="0">
                <a:latin typeface="Times New Roman" panose="02020603050405020304" pitchFamily="18" charset="0"/>
                <a:cs typeface="Times New Roman" panose="02020603050405020304" pitchFamily="18" charset="0"/>
              </a:rPr>
              <a:t>Marilyn (Babe) Moseley Hepworth is</a:t>
            </a:r>
          </a:p>
          <a:p>
            <a:r>
              <a:rPr lang="en-CA" sz="1200" i="1" dirty="0">
                <a:latin typeface="Times New Roman" panose="02020603050405020304" pitchFamily="18" charset="0"/>
                <a:cs typeface="Times New Roman" panose="02020603050405020304" pitchFamily="18" charset="0"/>
              </a:rPr>
              <a:t>holding the volleyball in the front row for the 1953 Belmont </a:t>
            </a:r>
            <a:r>
              <a:rPr lang="en-CA" sz="1200" i="1" dirty="0" err="1">
                <a:latin typeface="Times New Roman" panose="02020603050405020304" pitchFamily="18" charset="0"/>
                <a:cs typeface="Times New Roman" panose="02020603050405020304" pitchFamily="18" charset="0"/>
              </a:rPr>
              <a:t>jr.</a:t>
            </a:r>
            <a:r>
              <a:rPr lang="en-CA" sz="1200" i="1" dirty="0">
                <a:latin typeface="Times New Roman" panose="02020603050405020304" pitchFamily="18" charset="0"/>
                <a:cs typeface="Times New Roman" panose="02020603050405020304" pitchFamily="18" charset="0"/>
              </a:rPr>
              <a:t> girls’ team photo.</a:t>
            </a:r>
          </a:p>
        </p:txBody>
      </p:sp>
      <p:pic>
        <p:nvPicPr>
          <p:cNvPr id="8" name="Picture 7" descr="C:\Users\cindycullen\Dropbox\Belmont sports history project\Photos  - sports history\Kristy Evans Smith javel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577" y="3222931"/>
            <a:ext cx="2506031" cy="1797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0204" y="4653136"/>
            <a:ext cx="1851789" cy="276999"/>
          </a:xfrm>
          <a:prstGeom prst="rect">
            <a:avLst/>
          </a:prstGeom>
          <a:noFill/>
        </p:spPr>
        <p:txBody>
          <a:bodyPr wrap="none" rtlCol="0">
            <a:spAutoFit/>
          </a:bodyPr>
          <a:lstStyle/>
          <a:p>
            <a:r>
              <a:rPr lang="en-CA" sz="1200" dirty="0">
                <a:latin typeface="Times New Roman" panose="02020603050405020304" pitchFamily="18" charset="0"/>
                <a:cs typeface="Times New Roman" panose="02020603050405020304" pitchFamily="18" charset="0"/>
              </a:rPr>
              <a:t>Kristy throwing the javelin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4442" y="658337"/>
            <a:ext cx="1692300" cy="2035755"/>
          </a:xfrm>
          <a:prstGeom prst="rect">
            <a:avLst/>
          </a:prstGeom>
        </p:spPr>
      </p:pic>
      <p:sp>
        <p:nvSpPr>
          <p:cNvPr id="9" name="TextBox 8"/>
          <p:cNvSpPr txBox="1"/>
          <p:nvPr/>
        </p:nvSpPr>
        <p:spPr>
          <a:xfrm>
            <a:off x="4067944" y="2768708"/>
            <a:ext cx="915635" cy="276999"/>
          </a:xfrm>
          <a:prstGeom prst="rect">
            <a:avLst/>
          </a:prstGeom>
          <a:noFill/>
        </p:spPr>
        <p:txBody>
          <a:bodyPr wrap="none" rtlCol="0">
            <a:spAutoFit/>
          </a:bodyPr>
          <a:lstStyle/>
          <a:p>
            <a:r>
              <a:rPr lang="en-CA" sz="1200" i="1" dirty="0"/>
              <a:t>Ian Evans</a:t>
            </a:r>
          </a:p>
        </p:txBody>
      </p:sp>
    </p:spTree>
    <p:extLst>
      <p:ext uri="{BB962C8B-B14F-4D97-AF65-F5344CB8AC3E}">
        <p14:creationId xmlns:p14="http://schemas.microsoft.com/office/powerpoint/2010/main" val="42752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188640"/>
            <a:ext cx="3453189" cy="369332"/>
          </a:xfrm>
          <a:prstGeom prst="rect">
            <a:avLst/>
          </a:prstGeom>
          <a:noFill/>
        </p:spPr>
        <p:txBody>
          <a:bodyPr wrap="none" rtlCol="0">
            <a:spAutoFit/>
          </a:bodyPr>
          <a:lstStyle/>
          <a:p>
            <a:r>
              <a:rPr lang="en-CA" dirty="0"/>
              <a:t>The Nelsons: Carly and Taylor</a:t>
            </a:r>
          </a:p>
        </p:txBody>
      </p:sp>
      <p:sp>
        <p:nvSpPr>
          <p:cNvPr id="3" name="TextBox 2"/>
          <p:cNvSpPr txBox="1"/>
          <p:nvPr/>
        </p:nvSpPr>
        <p:spPr>
          <a:xfrm>
            <a:off x="467544" y="4797152"/>
            <a:ext cx="8622873" cy="1754326"/>
          </a:xfrm>
          <a:prstGeom prst="rect">
            <a:avLst/>
          </a:prstGeom>
          <a:noFill/>
        </p:spPr>
        <p:txBody>
          <a:bodyPr wrap="none" rtlCol="0">
            <a:spAutoFit/>
          </a:bodyPr>
          <a:lstStyle/>
          <a:p>
            <a:r>
              <a:rPr lang="en-CA" dirty="0"/>
              <a:t>The Nelson twins, Carly and Taylor were talented multi-sport athletes who</a:t>
            </a:r>
          </a:p>
          <a:p>
            <a:r>
              <a:rPr lang="en-CA" dirty="0"/>
              <a:t>competed in volleyball, basketball, soccer, cross country and track.  They were</a:t>
            </a:r>
          </a:p>
          <a:p>
            <a:r>
              <a:rPr lang="en-CA" dirty="0"/>
              <a:t>co-winners of the top junior athlete award in 2009. Taylor won the top senior</a:t>
            </a:r>
          </a:p>
          <a:p>
            <a:r>
              <a:rPr lang="en-CA" dirty="0"/>
              <a:t>girls’ sportsmanship trophy in both 2010 and 2011, while Carly was selected as</a:t>
            </a:r>
          </a:p>
          <a:p>
            <a:r>
              <a:rPr lang="en-CA" dirty="0"/>
              <a:t>the outstanding senior athlete in 2011.  Both girls played volleyball at the </a:t>
            </a:r>
          </a:p>
          <a:p>
            <a:r>
              <a:rPr lang="en-CA" dirty="0"/>
              <a:t>collegiate level after graduating from Belmont.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48790"/>
            <a:ext cx="3535277" cy="246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91226" y="3573016"/>
            <a:ext cx="3456203"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Carly (left) and Taylor accept the 2009 top junior </a:t>
            </a:r>
          </a:p>
          <a:p>
            <a:r>
              <a:rPr lang="en-CA" sz="1200" i="1" dirty="0">
                <a:latin typeface="Times New Roman" panose="02020603050405020304" pitchFamily="18" charset="0"/>
                <a:cs typeface="Times New Roman" panose="02020603050405020304" pitchFamily="18" charset="0"/>
              </a:rPr>
              <a:t>athlete award from their volleyball coach Ken Lowe.</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08" y="1134225"/>
            <a:ext cx="2170673" cy="300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6536" y="4298612"/>
            <a:ext cx="1947969"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Carly running the 400 meter</a:t>
            </a:r>
          </a:p>
          <a:p>
            <a:r>
              <a:rPr lang="en-CA" sz="1200" i="1" dirty="0">
                <a:latin typeface="Times New Roman" panose="02020603050405020304" pitchFamily="18" charset="0"/>
                <a:cs typeface="Times New Roman" panose="02020603050405020304" pitchFamily="18" charset="0"/>
              </a:rPr>
              <a:t>race at the </a:t>
            </a:r>
            <a:r>
              <a:rPr lang="en-CA" sz="1200" i="1" dirty="0" err="1">
                <a:latin typeface="Times New Roman" panose="02020603050405020304" pitchFamily="18" charset="0"/>
                <a:cs typeface="Times New Roman" panose="02020603050405020304" pitchFamily="18" charset="0"/>
              </a:rPr>
              <a:t>Uvic</a:t>
            </a:r>
            <a:r>
              <a:rPr lang="en-CA" sz="1200" i="1" dirty="0">
                <a:latin typeface="Times New Roman" panose="02020603050405020304" pitchFamily="18" charset="0"/>
                <a:cs typeface="Times New Roman" panose="02020603050405020304" pitchFamily="18" charset="0"/>
              </a:rPr>
              <a:t> track</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836712"/>
            <a:ext cx="2125662"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490280" y="4160112"/>
            <a:ext cx="2047676" cy="276999"/>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Taylor also running the 200m </a:t>
            </a:r>
          </a:p>
        </p:txBody>
      </p:sp>
    </p:spTree>
    <p:extLst>
      <p:ext uri="{BB962C8B-B14F-4D97-AF65-F5344CB8AC3E}">
        <p14:creationId xmlns:p14="http://schemas.microsoft.com/office/powerpoint/2010/main" val="35806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330260"/>
            <a:ext cx="2255746" cy="523220"/>
          </a:xfrm>
          <a:prstGeom prst="rect">
            <a:avLst/>
          </a:prstGeom>
          <a:noFill/>
        </p:spPr>
        <p:txBody>
          <a:bodyPr wrap="none" rtlCol="0">
            <a:spAutoFit/>
          </a:bodyPr>
          <a:lstStyle/>
          <a:p>
            <a:r>
              <a:rPr lang="en-CA" sz="2800" dirty="0"/>
              <a:t>The </a:t>
            </a:r>
            <a:r>
              <a:rPr lang="en-CA" sz="2800" dirty="0" err="1"/>
              <a:t>O’Neills</a:t>
            </a:r>
            <a:endParaRPr lang="en-CA" sz="2800" dirty="0"/>
          </a:p>
        </p:txBody>
      </p:sp>
      <p:sp>
        <p:nvSpPr>
          <p:cNvPr id="3" name="TextBox 2"/>
          <p:cNvSpPr txBox="1"/>
          <p:nvPr/>
        </p:nvSpPr>
        <p:spPr>
          <a:xfrm>
            <a:off x="467544" y="5085184"/>
            <a:ext cx="8292655" cy="1477328"/>
          </a:xfrm>
          <a:prstGeom prst="rect">
            <a:avLst/>
          </a:prstGeom>
          <a:noFill/>
        </p:spPr>
        <p:txBody>
          <a:bodyPr wrap="none" rtlCol="0">
            <a:spAutoFit/>
          </a:bodyPr>
          <a:lstStyle/>
          <a:p>
            <a:r>
              <a:rPr lang="en-CA" dirty="0"/>
              <a:t>Patti O’Neill is a Belmont Hall of Fame coach who donated thousands of </a:t>
            </a:r>
          </a:p>
          <a:p>
            <a:r>
              <a:rPr lang="en-CA" dirty="0"/>
              <a:t>hours on behalf of the school’s athletic program.  Son Tim was a football </a:t>
            </a:r>
          </a:p>
          <a:p>
            <a:r>
              <a:rPr lang="en-CA" dirty="0"/>
              <a:t>star who has played for many years in the CFL and won a Grey Cup with </a:t>
            </a:r>
          </a:p>
          <a:p>
            <a:r>
              <a:rPr lang="en-CA" dirty="0"/>
              <a:t>the Calgary Stampeders.  Daughter Erin was a strong Belmont athlete</a:t>
            </a:r>
          </a:p>
          <a:p>
            <a:r>
              <a:rPr lang="en-CA"/>
              <a:t>Who played </a:t>
            </a:r>
            <a:r>
              <a:rPr lang="en-CA" dirty="0"/>
              <a:t>basketball, volleyball and softball. </a:t>
            </a:r>
          </a:p>
        </p:txBody>
      </p:sp>
      <p:pic>
        <p:nvPicPr>
          <p:cNvPr id="7170" name="Picture 2" descr="C:\Users\Cindy Cullen\Dropbox\Shared Belmont sports history folder (1)\Hannah's Folder\Photos for Families Power Point\Tim, Erin and Patti O'Ne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37192"/>
            <a:ext cx="4976679" cy="373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2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3105" y="321520"/>
            <a:ext cx="1967205" cy="369332"/>
          </a:xfrm>
          <a:prstGeom prst="rect">
            <a:avLst/>
          </a:prstGeom>
          <a:noFill/>
        </p:spPr>
        <p:txBody>
          <a:bodyPr wrap="none" rtlCol="0">
            <a:spAutoFit/>
          </a:bodyPr>
          <a:lstStyle/>
          <a:p>
            <a:r>
              <a:rPr lang="en-CA" dirty="0"/>
              <a:t>The </a:t>
            </a:r>
            <a:r>
              <a:rPr lang="en-CA" dirty="0" err="1"/>
              <a:t>Pewarchuks</a:t>
            </a:r>
            <a:endParaRPr lang="en-CA" dirty="0"/>
          </a:p>
        </p:txBody>
      </p:sp>
      <p:sp>
        <p:nvSpPr>
          <p:cNvPr id="3" name="TextBox 2"/>
          <p:cNvSpPr txBox="1"/>
          <p:nvPr/>
        </p:nvSpPr>
        <p:spPr>
          <a:xfrm>
            <a:off x="179511" y="4797152"/>
            <a:ext cx="8794395" cy="1754326"/>
          </a:xfrm>
          <a:prstGeom prst="rect">
            <a:avLst/>
          </a:prstGeom>
          <a:noFill/>
        </p:spPr>
        <p:txBody>
          <a:bodyPr wrap="none" rtlCol="0">
            <a:spAutoFit/>
          </a:bodyPr>
          <a:lstStyle/>
          <a:p>
            <a:r>
              <a:rPr lang="en-CA" dirty="0"/>
              <a:t>The three </a:t>
            </a:r>
            <a:r>
              <a:rPr lang="en-CA" dirty="0" err="1"/>
              <a:t>Pewarchuk</a:t>
            </a:r>
            <a:r>
              <a:rPr lang="en-CA" dirty="0"/>
              <a:t> boys, Jesse, Dustin, and Cody were all outstanding</a:t>
            </a:r>
          </a:p>
          <a:p>
            <a:r>
              <a:rPr lang="en-CA" dirty="0"/>
              <a:t>golfers for Belmont. Dustin and Cody were both members of the 2002 BC </a:t>
            </a:r>
          </a:p>
          <a:p>
            <a:r>
              <a:rPr lang="en-CA" dirty="0"/>
              <a:t>High School Championship team, with Dustin also capturing the individual </a:t>
            </a:r>
          </a:p>
          <a:p>
            <a:r>
              <a:rPr lang="en-CA" dirty="0"/>
              <a:t>title at the provincial tournament. Dustin earned a scholarship to the University</a:t>
            </a:r>
          </a:p>
          <a:p>
            <a:r>
              <a:rPr lang="en-CA" dirty="0"/>
              <a:t>of Oregon, while Cody accepted a “full ride” to the University of Hawaii. Older </a:t>
            </a:r>
          </a:p>
          <a:p>
            <a:r>
              <a:rPr lang="en-CA" dirty="0"/>
              <a:t>brother Jesse also was a strong golfer who competed for Belmont.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532" y="924712"/>
            <a:ext cx="4007558" cy="2693970"/>
          </a:xfrm>
          <a:prstGeom prst="rect">
            <a:avLst/>
          </a:prstGeom>
        </p:spPr>
      </p:pic>
      <p:sp>
        <p:nvSpPr>
          <p:cNvPr id="5" name="TextBox 4"/>
          <p:cNvSpPr txBox="1"/>
          <p:nvPr/>
        </p:nvSpPr>
        <p:spPr>
          <a:xfrm>
            <a:off x="2898946" y="3884751"/>
            <a:ext cx="3599896" cy="646331"/>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Cody (2</a:t>
            </a:r>
            <a:r>
              <a:rPr lang="en-CA" sz="1200" i="1" baseline="30000" dirty="0">
                <a:latin typeface="Times New Roman" panose="02020603050405020304" pitchFamily="18" charset="0"/>
                <a:cs typeface="Times New Roman" panose="02020603050405020304" pitchFamily="18" charset="0"/>
              </a:rPr>
              <a:t>nd</a:t>
            </a:r>
            <a:r>
              <a:rPr lang="en-CA" sz="1200" i="1" dirty="0">
                <a:latin typeface="Times New Roman" panose="02020603050405020304" pitchFamily="18" charset="0"/>
                <a:cs typeface="Times New Roman" panose="02020603050405020304" pitchFamily="18" charset="0"/>
              </a:rPr>
              <a:t> from left) and Dustin (3</a:t>
            </a:r>
            <a:r>
              <a:rPr lang="en-CA" sz="1200" i="1" baseline="30000" dirty="0">
                <a:latin typeface="Times New Roman" panose="02020603050405020304" pitchFamily="18" charset="0"/>
                <a:cs typeface="Times New Roman" panose="02020603050405020304" pitchFamily="18" charset="0"/>
              </a:rPr>
              <a:t>rd</a:t>
            </a:r>
            <a:r>
              <a:rPr lang="en-CA" sz="1200" i="1" dirty="0">
                <a:latin typeface="Times New Roman" panose="02020603050405020304" pitchFamily="18" charset="0"/>
                <a:cs typeface="Times New Roman" panose="02020603050405020304" pitchFamily="18" charset="0"/>
              </a:rPr>
              <a:t> from left) pose with</a:t>
            </a:r>
          </a:p>
          <a:p>
            <a:r>
              <a:rPr lang="en-CA" sz="1200" i="1" dirty="0">
                <a:latin typeface="Times New Roman" panose="02020603050405020304" pitchFamily="18" charset="0"/>
                <a:cs typeface="Times New Roman" panose="02020603050405020304" pitchFamily="18" charset="0"/>
              </a:rPr>
              <a:t>their team-mates and coaches after winning the 2002</a:t>
            </a:r>
          </a:p>
          <a:p>
            <a:r>
              <a:rPr lang="en-CA" sz="1200" i="1" dirty="0">
                <a:latin typeface="Times New Roman" panose="02020603050405020304" pitchFamily="18" charset="0"/>
                <a:cs typeface="Times New Roman" panose="02020603050405020304" pitchFamily="18" charset="0"/>
              </a:rPr>
              <a:t>provincial title. </a:t>
            </a:r>
          </a:p>
        </p:txBody>
      </p:sp>
    </p:spTree>
    <p:extLst>
      <p:ext uri="{BB962C8B-B14F-4D97-AF65-F5344CB8AC3E}">
        <p14:creationId xmlns:p14="http://schemas.microsoft.com/office/powerpoint/2010/main" val="163833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260648"/>
            <a:ext cx="1475084" cy="369332"/>
          </a:xfrm>
          <a:prstGeom prst="rect">
            <a:avLst/>
          </a:prstGeom>
          <a:noFill/>
        </p:spPr>
        <p:txBody>
          <a:bodyPr wrap="none" rtlCol="0">
            <a:spAutoFit/>
          </a:bodyPr>
          <a:lstStyle/>
          <a:p>
            <a:r>
              <a:rPr lang="en-CA" dirty="0"/>
              <a:t>The </a:t>
            </a:r>
            <a:r>
              <a:rPr lang="en-CA" dirty="0" err="1"/>
              <a:t>Powells</a:t>
            </a:r>
            <a:endParaRPr lang="en-CA" dirty="0"/>
          </a:p>
        </p:txBody>
      </p:sp>
      <p:sp>
        <p:nvSpPr>
          <p:cNvPr id="3" name="TextBox 2"/>
          <p:cNvSpPr txBox="1"/>
          <p:nvPr/>
        </p:nvSpPr>
        <p:spPr>
          <a:xfrm>
            <a:off x="323528" y="5517232"/>
            <a:ext cx="8533105" cy="1200329"/>
          </a:xfrm>
          <a:prstGeom prst="rect">
            <a:avLst/>
          </a:prstGeom>
          <a:noFill/>
        </p:spPr>
        <p:txBody>
          <a:bodyPr wrap="none" rtlCol="0">
            <a:spAutoFit/>
          </a:bodyPr>
          <a:lstStyle/>
          <a:p>
            <a:r>
              <a:rPr lang="en-US" dirty="0"/>
              <a:t>Lloyd Powell, a member of the 1962-63 Hall of Fame Braves’ basketball team, </a:t>
            </a:r>
          </a:p>
          <a:p>
            <a:r>
              <a:rPr lang="en-US" dirty="0"/>
              <a:t>coached Belmont’s senior girls’ soccer team from 1984-2014. His son Todd</a:t>
            </a:r>
          </a:p>
          <a:p>
            <a:r>
              <a:rPr lang="en-US" dirty="0"/>
              <a:t>played basketball for the Braves, from 1996-98 and now teaches at Edward</a:t>
            </a:r>
          </a:p>
          <a:p>
            <a:r>
              <a:rPr lang="en-US" dirty="0"/>
              <a:t>Milne Community School</a:t>
            </a:r>
            <a:endParaRPr lang="en-CA"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3875514" cy="319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6461" y="4379912"/>
            <a:ext cx="3561616"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Todd Powell is #9 in the back row in this 1967 Belmont</a:t>
            </a:r>
          </a:p>
          <a:p>
            <a:r>
              <a:rPr lang="en-CA" sz="1200" i="1" dirty="0">
                <a:latin typeface="Times New Roman" panose="02020603050405020304" pitchFamily="18" charset="0"/>
                <a:cs typeface="Times New Roman" panose="02020603050405020304" pitchFamily="18" charset="0"/>
              </a:rPr>
              <a:t>Braves’ basketball photo. </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499992" y="1484784"/>
            <a:ext cx="3882980" cy="2507754"/>
          </a:xfrm>
          <a:prstGeom prst="rect">
            <a:avLst/>
          </a:prstGeom>
        </p:spPr>
      </p:pic>
      <p:sp>
        <p:nvSpPr>
          <p:cNvPr id="5" name="TextBox 4"/>
          <p:cNvSpPr txBox="1"/>
          <p:nvPr/>
        </p:nvSpPr>
        <p:spPr>
          <a:xfrm>
            <a:off x="4650724" y="4149080"/>
            <a:ext cx="3773597"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Lloyd is #10 in the front row in this 1963 Belmont Braves’</a:t>
            </a:r>
          </a:p>
          <a:p>
            <a:r>
              <a:rPr lang="en-CA" sz="1200" i="1" dirty="0">
                <a:latin typeface="Times New Roman" panose="02020603050405020304" pitchFamily="18" charset="0"/>
                <a:cs typeface="Times New Roman" panose="02020603050405020304" pitchFamily="18" charset="0"/>
              </a:rPr>
              <a:t>basketball photo.</a:t>
            </a:r>
          </a:p>
        </p:txBody>
      </p:sp>
    </p:spTree>
    <p:extLst>
      <p:ext uri="{BB962C8B-B14F-4D97-AF65-F5344CB8AC3E}">
        <p14:creationId xmlns:p14="http://schemas.microsoft.com/office/powerpoint/2010/main" val="21545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332656"/>
            <a:ext cx="2230098" cy="584775"/>
          </a:xfrm>
          <a:prstGeom prst="rect">
            <a:avLst/>
          </a:prstGeom>
          <a:noFill/>
        </p:spPr>
        <p:txBody>
          <a:bodyPr wrap="none" rtlCol="0">
            <a:spAutoFit/>
          </a:bodyPr>
          <a:lstStyle/>
          <a:p>
            <a:r>
              <a:rPr lang="en-CA" sz="3200" dirty="0"/>
              <a:t>The </a:t>
            </a:r>
            <a:r>
              <a:rPr lang="en-CA" sz="3200" dirty="0" err="1"/>
              <a:t>Allens</a:t>
            </a:r>
            <a:endParaRPr lang="en-CA" sz="3200" dirty="0"/>
          </a:p>
        </p:txBody>
      </p:sp>
      <p:sp>
        <p:nvSpPr>
          <p:cNvPr id="3" name="TextBox 2"/>
          <p:cNvSpPr txBox="1"/>
          <p:nvPr/>
        </p:nvSpPr>
        <p:spPr>
          <a:xfrm>
            <a:off x="467544" y="5013176"/>
            <a:ext cx="8462573" cy="1754326"/>
          </a:xfrm>
          <a:prstGeom prst="rect">
            <a:avLst/>
          </a:prstGeom>
          <a:noFill/>
        </p:spPr>
        <p:txBody>
          <a:bodyPr wrap="none" rtlCol="0">
            <a:spAutoFit/>
          </a:bodyPr>
          <a:lstStyle/>
          <a:p>
            <a:r>
              <a:rPr lang="en-CA" dirty="0"/>
              <a:t>Twins </a:t>
            </a:r>
            <a:r>
              <a:rPr lang="en-CA" dirty="0" err="1"/>
              <a:t>Cassy</a:t>
            </a:r>
            <a:r>
              <a:rPr lang="en-CA" dirty="0"/>
              <a:t> and Hannah Allen were key contributors to Belmont’s </a:t>
            </a:r>
          </a:p>
          <a:p>
            <a:r>
              <a:rPr lang="en-CA" dirty="0"/>
              <a:t>basketball and volleyball programs from 2012-2015. </a:t>
            </a:r>
            <a:r>
              <a:rPr lang="en-CA" dirty="0" err="1"/>
              <a:t>Cassy</a:t>
            </a:r>
            <a:r>
              <a:rPr lang="en-CA" dirty="0"/>
              <a:t> was a Vancouver </a:t>
            </a:r>
          </a:p>
          <a:p>
            <a:r>
              <a:rPr lang="en-CA" dirty="0"/>
              <a:t>Island first team all star in volleyball and helped lead the Bulldogs to the </a:t>
            </a:r>
          </a:p>
          <a:p>
            <a:r>
              <a:rPr lang="en-CA" dirty="0"/>
              <a:t>BC tournament in 2015, while Hannah was captain of both the junior</a:t>
            </a:r>
          </a:p>
          <a:p>
            <a:r>
              <a:rPr lang="en-CA" dirty="0"/>
              <a:t>and senior girls’ basketball teams during her time at Belmont.  </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52" y="1268760"/>
            <a:ext cx="4355976" cy="2903984"/>
          </a:xfrm>
          <a:prstGeom prst="rect">
            <a:avLst/>
          </a:prstGeom>
        </p:spPr>
      </p:pic>
      <p:sp>
        <p:nvSpPr>
          <p:cNvPr id="5" name="TextBox 4"/>
          <p:cNvSpPr txBox="1"/>
          <p:nvPr/>
        </p:nvSpPr>
        <p:spPr>
          <a:xfrm>
            <a:off x="1469468" y="4173012"/>
            <a:ext cx="817853" cy="369332"/>
          </a:xfrm>
          <a:prstGeom prst="rect">
            <a:avLst/>
          </a:prstGeom>
          <a:noFill/>
        </p:spPr>
        <p:txBody>
          <a:bodyPr wrap="none" rtlCol="0">
            <a:spAutoFit/>
          </a:bodyPr>
          <a:lstStyle/>
          <a:p>
            <a:r>
              <a:rPr lang="en-CA" dirty="0" err="1"/>
              <a:t>Cassy</a:t>
            </a:r>
            <a:endParaRPr lang="en-C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9479" y="720056"/>
            <a:ext cx="2592288" cy="3456384"/>
          </a:xfrm>
          <a:prstGeom prst="rect">
            <a:avLst/>
          </a:prstGeom>
        </p:spPr>
      </p:pic>
      <p:sp>
        <p:nvSpPr>
          <p:cNvPr id="7" name="TextBox 6"/>
          <p:cNvSpPr txBox="1"/>
          <p:nvPr/>
        </p:nvSpPr>
        <p:spPr>
          <a:xfrm>
            <a:off x="6755660" y="4207744"/>
            <a:ext cx="1056700" cy="369332"/>
          </a:xfrm>
          <a:prstGeom prst="rect">
            <a:avLst/>
          </a:prstGeom>
          <a:noFill/>
        </p:spPr>
        <p:txBody>
          <a:bodyPr wrap="none" rtlCol="0">
            <a:spAutoFit/>
          </a:bodyPr>
          <a:lstStyle/>
          <a:p>
            <a:r>
              <a:rPr lang="en-CA" dirty="0"/>
              <a:t>Hannah</a:t>
            </a:r>
          </a:p>
        </p:txBody>
      </p:sp>
    </p:spTree>
    <p:extLst>
      <p:ext uri="{BB962C8B-B14F-4D97-AF65-F5344CB8AC3E}">
        <p14:creationId xmlns:p14="http://schemas.microsoft.com/office/powerpoint/2010/main" val="2912002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856" y="450652"/>
            <a:ext cx="2254143" cy="523220"/>
          </a:xfrm>
          <a:prstGeom prst="rect">
            <a:avLst/>
          </a:prstGeom>
          <a:noFill/>
        </p:spPr>
        <p:txBody>
          <a:bodyPr wrap="none" rtlCol="0">
            <a:spAutoFit/>
          </a:bodyPr>
          <a:lstStyle/>
          <a:p>
            <a:r>
              <a:rPr lang="en-CA" sz="2800" dirty="0"/>
              <a:t>The </a:t>
            </a:r>
            <a:r>
              <a:rPr lang="en-CA" sz="2800" dirty="0" err="1"/>
              <a:t>Raineys</a:t>
            </a:r>
            <a:endParaRPr lang="en-CA" sz="2800" dirty="0"/>
          </a:p>
        </p:txBody>
      </p:sp>
      <p:sp>
        <p:nvSpPr>
          <p:cNvPr id="3" name="TextBox 2"/>
          <p:cNvSpPr txBox="1"/>
          <p:nvPr/>
        </p:nvSpPr>
        <p:spPr>
          <a:xfrm>
            <a:off x="251520" y="4797152"/>
            <a:ext cx="8930650" cy="1754326"/>
          </a:xfrm>
          <a:prstGeom prst="rect">
            <a:avLst/>
          </a:prstGeom>
          <a:noFill/>
        </p:spPr>
        <p:txBody>
          <a:bodyPr wrap="none" rtlCol="0">
            <a:spAutoFit/>
          </a:bodyPr>
          <a:lstStyle/>
          <a:p>
            <a:r>
              <a:rPr lang="en-US" dirty="0"/>
              <a:t>Julie and Karen both are Belmont Hall of Fame athletes.  Julie was a strong</a:t>
            </a:r>
          </a:p>
          <a:p>
            <a:r>
              <a:rPr lang="en-US" dirty="0"/>
              <a:t>cross country runner and a key contributor to the 1975-76 swim team that</a:t>
            </a:r>
          </a:p>
          <a:p>
            <a:r>
              <a:rPr lang="en-US" dirty="0"/>
              <a:t>finished third in BC. Sister Karen, Belmont’s top senior athlete in 1979-80, led </a:t>
            </a:r>
          </a:p>
          <a:p>
            <a:r>
              <a:rPr lang="en-US" dirty="0"/>
              <a:t>the cross country team to a city and Island title, and became junior national </a:t>
            </a:r>
          </a:p>
          <a:p>
            <a:r>
              <a:rPr lang="en-US" dirty="0"/>
              <a:t>champion in the sport. She later became a </a:t>
            </a:r>
            <a:r>
              <a:rPr lang="en-US"/>
              <a:t>world champion </a:t>
            </a:r>
            <a:r>
              <a:rPr lang="en-US" dirty="0"/>
              <a:t>triathlete. </a:t>
            </a:r>
            <a:endParaRPr lang="en-CA" dirty="0"/>
          </a:p>
          <a:p>
            <a:endParaRPr lang="en-CA" dirty="0"/>
          </a:p>
        </p:txBody>
      </p:sp>
      <p:pic>
        <p:nvPicPr>
          <p:cNvPr id="8194" name="Picture 2" descr="C:\Users\Cindy Cullen\Dropbox\Shared Belmont sports history folder (1)\Hannah's Folder\Photos for Families Power Point\Julie Rainey head shot 1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57300"/>
            <a:ext cx="2612499" cy="289178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Cindy Cullen\Dropbox\Belmont sports history project\Photos  - sports history\Karen Rainey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912490"/>
            <a:ext cx="2184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79876" y="3861048"/>
            <a:ext cx="713657" cy="369332"/>
          </a:xfrm>
          <a:prstGeom prst="rect">
            <a:avLst/>
          </a:prstGeom>
          <a:noFill/>
        </p:spPr>
        <p:txBody>
          <a:bodyPr wrap="none" rtlCol="0">
            <a:spAutoFit/>
          </a:bodyPr>
          <a:lstStyle/>
          <a:p>
            <a:r>
              <a:rPr lang="en-CA" dirty="0"/>
              <a:t>Julie</a:t>
            </a:r>
          </a:p>
        </p:txBody>
      </p:sp>
      <p:sp>
        <p:nvSpPr>
          <p:cNvPr id="5" name="TextBox 4"/>
          <p:cNvSpPr txBox="1"/>
          <p:nvPr/>
        </p:nvSpPr>
        <p:spPr>
          <a:xfrm>
            <a:off x="5290077" y="1444134"/>
            <a:ext cx="851515" cy="369332"/>
          </a:xfrm>
          <a:prstGeom prst="rect">
            <a:avLst/>
          </a:prstGeom>
          <a:noFill/>
        </p:spPr>
        <p:txBody>
          <a:bodyPr wrap="none" rtlCol="0">
            <a:spAutoFit/>
          </a:bodyPr>
          <a:lstStyle/>
          <a:p>
            <a:r>
              <a:rPr lang="en-CA" dirty="0"/>
              <a:t>Karen</a:t>
            </a:r>
          </a:p>
        </p:txBody>
      </p:sp>
    </p:spTree>
    <p:extLst>
      <p:ext uri="{BB962C8B-B14F-4D97-AF65-F5344CB8AC3E}">
        <p14:creationId xmlns:p14="http://schemas.microsoft.com/office/powerpoint/2010/main" val="2240444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6491" y="266184"/>
            <a:ext cx="3090639" cy="461665"/>
          </a:xfrm>
          <a:prstGeom prst="rect">
            <a:avLst/>
          </a:prstGeom>
        </p:spPr>
        <p:txBody>
          <a:bodyPr wrap="square">
            <a:spAutoFit/>
          </a:bodyPr>
          <a:lstStyle/>
          <a:p>
            <a:pPr lvl="0"/>
            <a:r>
              <a:rPr lang="en-CA" sz="2400" b="1" dirty="0">
                <a:solidFill>
                  <a:prstClr val="white"/>
                </a:solidFill>
              </a:rPr>
              <a:t>  The </a:t>
            </a:r>
            <a:r>
              <a:rPr lang="en-CA" sz="2400" b="1" dirty="0" err="1">
                <a:solidFill>
                  <a:prstClr val="white"/>
                </a:solidFill>
              </a:rPr>
              <a:t>Sadowskis</a:t>
            </a:r>
            <a:endParaRPr lang="en-CA" sz="2400" b="1" dirty="0">
              <a:solidFill>
                <a:prstClr val="white"/>
              </a:solidFill>
            </a:endParaRPr>
          </a:p>
        </p:txBody>
      </p:sp>
      <p:sp>
        <p:nvSpPr>
          <p:cNvPr id="4" name="TextBox 3"/>
          <p:cNvSpPr txBox="1"/>
          <p:nvPr/>
        </p:nvSpPr>
        <p:spPr>
          <a:xfrm>
            <a:off x="211390" y="4607406"/>
            <a:ext cx="8691803" cy="2308324"/>
          </a:xfrm>
          <a:prstGeom prst="rect">
            <a:avLst/>
          </a:prstGeom>
          <a:noFill/>
        </p:spPr>
        <p:txBody>
          <a:bodyPr wrap="none" rtlCol="0">
            <a:spAutoFit/>
          </a:bodyPr>
          <a:lstStyle/>
          <a:p>
            <a:r>
              <a:rPr lang="en-CA" dirty="0"/>
              <a:t>Nicola </a:t>
            </a:r>
            <a:r>
              <a:rPr lang="en-CA" dirty="0" err="1"/>
              <a:t>Sadowski</a:t>
            </a:r>
            <a:r>
              <a:rPr lang="en-CA" dirty="0"/>
              <a:t>, Belmont’s top female athlete in 2001 captained the senior</a:t>
            </a:r>
          </a:p>
          <a:p>
            <a:r>
              <a:rPr lang="en-CA" dirty="0"/>
              <a:t>girls’ volleyball team to a 2</a:t>
            </a:r>
            <a:r>
              <a:rPr lang="en-CA" baseline="30000" dirty="0"/>
              <a:t>nd</a:t>
            </a:r>
            <a:r>
              <a:rPr lang="en-CA" dirty="0"/>
              <a:t> place finish in the provincial championship.  She</a:t>
            </a:r>
          </a:p>
          <a:p>
            <a:r>
              <a:rPr lang="en-CA" dirty="0"/>
              <a:t>played collegiate volleyball, first at Montana State and later at </a:t>
            </a:r>
            <a:r>
              <a:rPr lang="en-CA" dirty="0" err="1"/>
              <a:t>Uvic</a:t>
            </a:r>
            <a:r>
              <a:rPr lang="en-CA" dirty="0"/>
              <a:t>.  Younger</a:t>
            </a:r>
          </a:p>
          <a:p>
            <a:r>
              <a:rPr lang="en-CA" dirty="0"/>
              <a:t>brother Alex </a:t>
            </a:r>
            <a:r>
              <a:rPr lang="en-CA" dirty="0" err="1"/>
              <a:t>qualifed</a:t>
            </a:r>
            <a:r>
              <a:rPr lang="en-CA" dirty="0"/>
              <a:t> for three provincial championships during his time at </a:t>
            </a:r>
          </a:p>
          <a:p>
            <a:r>
              <a:rPr lang="en-CA" dirty="0"/>
              <a:t>Belmont: in basketball, volleyball and track and field and was an Island all star</a:t>
            </a:r>
          </a:p>
          <a:p>
            <a:r>
              <a:rPr lang="en-CA" dirty="0"/>
              <a:t>in both basketball and volleyball.  He  was a provincial all star middle blocker</a:t>
            </a:r>
          </a:p>
          <a:p>
            <a:r>
              <a:rPr lang="en-CA" dirty="0"/>
              <a:t>for the Camosun Chargers’ volleyball team and earned All Canadian honours </a:t>
            </a:r>
          </a:p>
          <a:p>
            <a:r>
              <a:rPr lang="en-CA" dirty="0"/>
              <a:t>while helping to lead the Chargers to their first national title in 2014-15.. </a:t>
            </a:r>
          </a:p>
        </p:txBody>
      </p:sp>
      <p:pic>
        <p:nvPicPr>
          <p:cNvPr id="9218" name="Picture 2" descr="C:\Users\Cindy Cullen\Dropbox\Shared Belmont sports history folder (1)\Hannah's Folder\Photos for Families Power Point\alex sadowski head 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252" y="729441"/>
            <a:ext cx="3017788" cy="377223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Cindy Cullen\Dropbox\Shared Belmont sports history folder (1)\Hannah's Folder\Photos for Families Power Point\andrea gollmer and nicki sadowski jpe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92" y="830496"/>
            <a:ext cx="2434114" cy="3644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8819" y="1628800"/>
            <a:ext cx="1502334" cy="369332"/>
          </a:xfrm>
          <a:prstGeom prst="rect">
            <a:avLst/>
          </a:prstGeom>
          <a:noFill/>
        </p:spPr>
        <p:txBody>
          <a:bodyPr wrap="none" rtlCol="0">
            <a:spAutoFit/>
          </a:bodyPr>
          <a:lstStyle/>
          <a:p>
            <a:r>
              <a:rPr lang="en-CA" dirty="0"/>
              <a:t>Nicki (right)</a:t>
            </a:r>
          </a:p>
        </p:txBody>
      </p:sp>
      <p:sp>
        <p:nvSpPr>
          <p:cNvPr id="5" name="TextBox 4"/>
          <p:cNvSpPr txBox="1"/>
          <p:nvPr/>
        </p:nvSpPr>
        <p:spPr>
          <a:xfrm>
            <a:off x="4557292" y="3892580"/>
            <a:ext cx="662361" cy="369332"/>
          </a:xfrm>
          <a:prstGeom prst="rect">
            <a:avLst/>
          </a:prstGeom>
          <a:noFill/>
        </p:spPr>
        <p:txBody>
          <a:bodyPr wrap="none" rtlCol="0">
            <a:spAutoFit/>
          </a:bodyPr>
          <a:lstStyle/>
          <a:p>
            <a:r>
              <a:rPr lang="en-CA" dirty="0"/>
              <a:t>Alex</a:t>
            </a:r>
          </a:p>
        </p:txBody>
      </p:sp>
    </p:spTree>
    <p:extLst>
      <p:ext uri="{BB962C8B-B14F-4D97-AF65-F5344CB8AC3E}">
        <p14:creationId xmlns:p14="http://schemas.microsoft.com/office/powerpoint/2010/main" val="251371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260648"/>
            <a:ext cx="2299027" cy="461665"/>
          </a:xfrm>
          <a:prstGeom prst="rect">
            <a:avLst/>
          </a:prstGeom>
          <a:noFill/>
        </p:spPr>
        <p:txBody>
          <a:bodyPr wrap="none" rtlCol="0">
            <a:spAutoFit/>
          </a:bodyPr>
          <a:lstStyle/>
          <a:p>
            <a:r>
              <a:rPr lang="en-CA" sz="2400" b="1" dirty="0"/>
              <a:t>The Shillings</a:t>
            </a:r>
          </a:p>
        </p:txBody>
      </p:sp>
      <p:sp>
        <p:nvSpPr>
          <p:cNvPr id="3" name="TextBox 2"/>
          <p:cNvSpPr txBox="1"/>
          <p:nvPr/>
        </p:nvSpPr>
        <p:spPr>
          <a:xfrm>
            <a:off x="229741" y="4365104"/>
            <a:ext cx="8457765" cy="2308324"/>
          </a:xfrm>
          <a:prstGeom prst="rect">
            <a:avLst/>
          </a:prstGeom>
          <a:noFill/>
        </p:spPr>
        <p:txBody>
          <a:bodyPr wrap="none" rtlCol="0">
            <a:spAutoFit/>
          </a:bodyPr>
          <a:lstStyle/>
          <a:p>
            <a:r>
              <a:rPr lang="en-CA" dirty="0"/>
              <a:t>The four Shilling siblings all made significant contributions to Belmont’s</a:t>
            </a:r>
          </a:p>
          <a:p>
            <a:r>
              <a:rPr lang="en-CA" dirty="0"/>
              <a:t>basketball programs in the 2000’s.  Justin was a starting guard for the boys’</a:t>
            </a:r>
          </a:p>
          <a:p>
            <a:r>
              <a:rPr lang="en-CA" dirty="0"/>
              <a:t>team and Rachel was a member of the 2005  junior girls that advanced to the </a:t>
            </a:r>
          </a:p>
          <a:p>
            <a:r>
              <a:rPr lang="en-CA" dirty="0"/>
              <a:t>BC championship tournament.  Brooke, the winner of Belmont’s top female</a:t>
            </a:r>
          </a:p>
          <a:p>
            <a:r>
              <a:rPr lang="en-CA" dirty="0"/>
              <a:t>sportsmanship award her grade 11 and 12 years,  was one of the top posts on </a:t>
            </a:r>
          </a:p>
          <a:p>
            <a:r>
              <a:rPr lang="en-CA" dirty="0"/>
              <a:t>the Island between 2000-  and later played for the </a:t>
            </a:r>
            <a:r>
              <a:rPr lang="en-CA" dirty="0" err="1"/>
              <a:t>Camosun</a:t>
            </a:r>
            <a:r>
              <a:rPr lang="en-CA" dirty="0"/>
              <a:t> Chargers. David</a:t>
            </a:r>
          </a:p>
          <a:p>
            <a:r>
              <a:rPr lang="en-CA" dirty="0"/>
              <a:t>was a Times Colonist city all star point guard and a member of the 2008</a:t>
            </a:r>
          </a:p>
          <a:p>
            <a:r>
              <a:rPr lang="en-CA" dirty="0"/>
              <a:t>Island Championship Bulldogs squad. </a:t>
            </a:r>
          </a:p>
        </p:txBody>
      </p:sp>
      <p:pic>
        <p:nvPicPr>
          <p:cNvPr id="4" name="Picture 4" descr="C:\Users\Cindy Cullen\Dropbox\Belmont sports history project\Photos  - sports history\2000's sports photos\2004-05 rachel shill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41" y="260648"/>
            <a:ext cx="268857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Cindy Cullen\Dropbox\Shared Belmont sports history folder (1)\Hannah's Folder\Photos for Families Power Point\David Shilling city all st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519814"/>
            <a:ext cx="2243298" cy="37185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87824" y="1300118"/>
            <a:ext cx="910827" cy="369332"/>
          </a:xfrm>
          <a:prstGeom prst="rect">
            <a:avLst/>
          </a:prstGeom>
          <a:noFill/>
        </p:spPr>
        <p:txBody>
          <a:bodyPr wrap="none" rtlCol="0">
            <a:spAutoFit/>
          </a:bodyPr>
          <a:lstStyle/>
          <a:p>
            <a:r>
              <a:rPr lang="en-CA" dirty="0"/>
              <a:t>Rachel</a:t>
            </a:r>
          </a:p>
        </p:txBody>
      </p:sp>
      <p:sp>
        <p:nvSpPr>
          <p:cNvPr id="7" name="TextBox 6"/>
          <p:cNvSpPr txBox="1"/>
          <p:nvPr/>
        </p:nvSpPr>
        <p:spPr>
          <a:xfrm>
            <a:off x="5613262" y="1268760"/>
            <a:ext cx="821059" cy="369332"/>
          </a:xfrm>
          <a:prstGeom prst="rect">
            <a:avLst/>
          </a:prstGeom>
          <a:noFill/>
        </p:spPr>
        <p:txBody>
          <a:bodyPr wrap="none" rtlCol="0">
            <a:spAutoFit/>
          </a:bodyPr>
          <a:lstStyle/>
          <a:p>
            <a:r>
              <a:rPr lang="en-CA" dirty="0"/>
              <a:t>David</a:t>
            </a:r>
          </a:p>
        </p:txBody>
      </p:sp>
      <p:pic>
        <p:nvPicPr>
          <p:cNvPr id="2050" name="Picture 2" descr="https://scontent-sea.xx.fbcdn.net/hphotos-xpf1/v/t1.0-9/1929718_11394418899_1414_n.jpg?oh=85a30dfe4db66e23732a6071fbe7ccf3&amp;oe=55CADD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287705"/>
            <a:ext cx="3156983" cy="21046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80517" y="3699658"/>
            <a:ext cx="936475" cy="369332"/>
          </a:xfrm>
          <a:prstGeom prst="rect">
            <a:avLst/>
          </a:prstGeom>
          <a:noFill/>
        </p:spPr>
        <p:txBody>
          <a:bodyPr wrap="none" rtlCol="0">
            <a:spAutoFit/>
          </a:bodyPr>
          <a:lstStyle/>
          <a:p>
            <a:r>
              <a:rPr lang="en-CA" dirty="0"/>
              <a:t>Brooke</a:t>
            </a:r>
          </a:p>
        </p:txBody>
      </p:sp>
    </p:spTree>
    <p:extLst>
      <p:ext uri="{BB962C8B-B14F-4D97-AF65-F5344CB8AC3E}">
        <p14:creationId xmlns:p14="http://schemas.microsoft.com/office/powerpoint/2010/main" val="78915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3808" y="239728"/>
            <a:ext cx="2313454" cy="523220"/>
          </a:xfrm>
          <a:prstGeom prst="rect">
            <a:avLst/>
          </a:prstGeom>
          <a:noFill/>
        </p:spPr>
        <p:txBody>
          <a:bodyPr wrap="none" rtlCol="0">
            <a:spAutoFit/>
          </a:bodyPr>
          <a:lstStyle/>
          <a:p>
            <a:r>
              <a:rPr lang="en-CA" sz="2800" dirty="0"/>
              <a:t>The </a:t>
            </a:r>
            <a:r>
              <a:rPr lang="en-CA" sz="2800" dirty="0" err="1"/>
              <a:t>Spavens</a:t>
            </a:r>
            <a:endParaRPr lang="en-CA" sz="2800" dirty="0"/>
          </a:p>
        </p:txBody>
      </p:sp>
      <p:sp>
        <p:nvSpPr>
          <p:cNvPr id="3" name="TextBox 2"/>
          <p:cNvSpPr txBox="1"/>
          <p:nvPr/>
        </p:nvSpPr>
        <p:spPr>
          <a:xfrm>
            <a:off x="41828" y="5193012"/>
            <a:ext cx="8824852" cy="1754326"/>
          </a:xfrm>
          <a:prstGeom prst="rect">
            <a:avLst/>
          </a:prstGeom>
          <a:noFill/>
        </p:spPr>
        <p:txBody>
          <a:bodyPr wrap="none" rtlCol="0">
            <a:spAutoFit/>
          </a:bodyPr>
          <a:lstStyle/>
          <a:p>
            <a:r>
              <a:rPr lang="en-US" dirty="0"/>
              <a:t>Basketball standout Curt </a:t>
            </a:r>
            <a:r>
              <a:rPr lang="en-US" dirty="0" err="1"/>
              <a:t>Spaven</a:t>
            </a:r>
            <a:r>
              <a:rPr lang="en-US" dirty="0"/>
              <a:t>, Belmont’s outstanding senior male athlete of </a:t>
            </a:r>
          </a:p>
          <a:p>
            <a:r>
              <a:rPr lang="en-US" dirty="0"/>
              <a:t>1991, was selected as a first team all star at the BC High School Championships </a:t>
            </a:r>
          </a:p>
          <a:p>
            <a:r>
              <a:rPr lang="en-US" dirty="0"/>
              <a:t>in 1992. He is now Belmont’s junior boys’ basketball coach.  Curt’s sons Eric </a:t>
            </a:r>
            <a:endParaRPr lang="en-CA" dirty="0"/>
          </a:p>
          <a:p>
            <a:r>
              <a:rPr lang="en-US" dirty="0"/>
              <a:t>and Christian were both basketball and volleyball players, with Eric </a:t>
            </a:r>
            <a:r>
              <a:rPr lang="en-US" dirty="0" err="1"/>
              <a:t>winninig</a:t>
            </a:r>
            <a:endParaRPr lang="en-US" dirty="0"/>
          </a:p>
          <a:p>
            <a:r>
              <a:rPr lang="en-US" dirty="0"/>
              <a:t>the Lower Island basketball scoring title his senior year and leading the Bulldogs</a:t>
            </a:r>
          </a:p>
          <a:p>
            <a:r>
              <a:rPr lang="en-US" dirty="0"/>
              <a:t>to a berth in the provincial championship tournament. </a:t>
            </a:r>
            <a:endParaRPr lang="en-CA" dirty="0"/>
          </a:p>
        </p:txBody>
      </p:sp>
      <p:pic>
        <p:nvPicPr>
          <p:cNvPr id="4098" name="Picture 2" descr="C:\Users\ccullen\Dropbox\Shared Belmont sports history folder (1)\Hannah's Folder\Photos for Families Power Point\christian spaven bb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917441"/>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cullen\Dropbox\Shared Belmont sports history folder (1)\Hannah's Folder\Photos for Families Power Point\Erik Spaven b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21068"/>
            <a:ext cx="457678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cullen\Dropbox\Shared Belmont sports history folder (1)\Hannah's Folder\Photos for Families Power Point\curt spav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87864"/>
            <a:ext cx="2153124"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960" y="4581128"/>
            <a:ext cx="4658648" cy="523220"/>
          </a:xfrm>
          <a:prstGeom prst="rect">
            <a:avLst/>
          </a:prstGeom>
          <a:noFill/>
        </p:spPr>
        <p:txBody>
          <a:bodyPr wrap="none" rtlCol="0">
            <a:spAutoFit/>
          </a:bodyPr>
          <a:lstStyle/>
          <a:p>
            <a:r>
              <a:rPr lang="en-CA" sz="1400" i="1" dirty="0"/>
              <a:t>Eric powers up against 3 defenders. Curt is # 11 at the</a:t>
            </a:r>
          </a:p>
          <a:p>
            <a:r>
              <a:rPr lang="en-CA" sz="1400" i="1" dirty="0"/>
              <a:t>top right, and Christian is #11 on the bottom right. </a:t>
            </a:r>
          </a:p>
        </p:txBody>
      </p:sp>
    </p:spTree>
    <p:extLst>
      <p:ext uri="{BB962C8B-B14F-4D97-AF65-F5344CB8AC3E}">
        <p14:creationId xmlns:p14="http://schemas.microsoft.com/office/powerpoint/2010/main" val="3596092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518" y="101700"/>
            <a:ext cx="3233578" cy="584775"/>
          </a:xfrm>
          <a:prstGeom prst="rect">
            <a:avLst/>
          </a:prstGeom>
          <a:noFill/>
        </p:spPr>
        <p:txBody>
          <a:bodyPr wrap="none" rtlCol="0">
            <a:spAutoFit/>
          </a:bodyPr>
          <a:lstStyle/>
          <a:p>
            <a:r>
              <a:rPr lang="en-CA" sz="3200" dirty="0"/>
              <a:t>The </a:t>
            </a:r>
            <a:r>
              <a:rPr lang="en-CA" sz="3200" dirty="0" err="1"/>
              <a:t>Spotswoods</a:t>
            </a:r>
            <a:endParaRPr lang="en-CA" sz="3200" dirty="0"/>
          </a:p>
        </p:txBody>
      </p:sp>
      <p:sp>
        <p:nvSpPr>
          <p:cNvPr id="3" name="TextBox 2"/>
          <p:cNvSpPr txBox="1"/>
          <p:nvPr/>
        </p:nvSpPr>
        <p:spPr>
          <a:xfrm>
            <a:off x="179512" y="5157192"/>
            <a:ext cx="8807219" cy="1477328"/>
          </a:xfrm>
          <a:prstGeom prst="rect">
            <a:avLst/>
          </a:prstGeom>
          <a:noFill/>
        </p:spPr>
        <p:txBody>
          <a:bodyPr wrap="none" rtlCol="0">
            <a:spAutoFit/>
          </a:bodyPr>
          <a:lstStyle/>
          <a:p>
            <a:r>
              <a:rPr lang="en-CA" dirty="0"/>
              <a:t>Bill, Mel and Sandi Spotswood were all outstanding athletes from the 1950’s and</a:t>
            </a:r>
          </a:p>
          <a:p>
            <a:r>
              <a:rPr lang="en-CA" dirty="0"/>
              <a:t>early 60’s. Bill’s daughter </a:t>
            </a:r>
            <a:r>
              <a:rPr lang="en-CA" dirty="0" err="1"/>
              <a:t>Kindree</a:t>
            </a:r>
            <a:r>
              <a:rPr lang="en-CA" dirty="0"/>
              <a:t> was an excellent basketball player who </a:t>
            </a:r>
          </a:p>
          <a:p>
            <a:r>
              <a:rPr lang="en-CA" dirty="0"/>
              <a:t>helped the 1991-92 </a:t>
            </a:r>
            <a:r>
              <a:rPr lang="en-CA"/>
              <a:t>Tomahawks earn </a:t>
            </a:r>
            <a:r>
              <a:rPr lang="en-CA" dirty="0"/>
              <a:t>a 2</a:t>
            </a:r>
            <a:r>
              <a:rPr lang="en-CA" baseline="30000" dirty="0"/>
              <a:t>nd</a:t>
            </a:r>
            <a:r>
              <a:rPr lang="en-CA" dirty="0"/>
              <a:t> place finish in the province. Bill </a:t>
            </a:r>
          </a:p>
          <a:p>
            <a:r>
              <a:rPr lang="en-CA" dirty="0"/>
              <a:t>coached at the school for 37 years, and the South Gym was renamed in his </a:t>
            </a:r>
          </a:p>
          <a:p>
            <a:r>
              <a:rPr lang="en-CA" dirty="0"/>
              <a:t>honour in 2002.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260648"/>
            <a:ext cx="3262815" cy="2592209"/>
          </a:xfrm>
          <a:prstGeom prst="rect">
            <a:avLst/>
          </a:prstGeom>
        </p:spPr>
      </p:pic>
      <p:sp>
        <p:nvSpPr>
          <p:cNvPr id="5" name="TextBox 4"/>
          <p:cNvSpPr txBox="1"/>
          <p:nvPr/>
        </p:nvSpPr>
        <p:spPr>
          <a:xfrm>
            <a:off x="6012160" y="2978924"/>
            <a:ext cx="2771913" cy="523220"/>
          </a:xfrm>
          <a:prstGeom prst="rect">
            <a:avLst/>
          </a:prstGeom>
          <a:noFill/>
        </p:spPr>
        <p:txBody>
          <a:bodyPr wrap="none" rtlCol="0">
            <a:spAutoFit/>
          </a:bodyPr>
          <a:lstStyle/>
          <a:p>
            <a:r>
              <a:rPr lang="en-CA" sz="1400" i="1" dirty="0"/>
              <a:t>Mel and Sandi with their 1961 </a:t>
            </a:r>
          </a:p>
          <a:p>
            <a:r>
              <a:rPr lang="en-CA" sz="1400" i="1" dirty="0"/>
              <a:t>Top Athlete trophies </a:t>
            </a:r>
          </a:p>
        </p:txBody>
      </p:sp>
      <p:pic>
        <p:nvPicPr>
          <p:cNvPr id="1026" name="Picture 2" descr="C:\Users\Cindy Cullen\Dropbox\Belmont sports history project\Photos  - sports history\1990's sports photos\1992 girls bball bill and kindree spotswood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340768"/>
            <a:ext cx="5359730" cy="36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2120" y="4005064"/>
            <a:ext cx="3187091" cy="523220"/>
          </a:xfrm>
          <a:prstGeom prst="rect">
            <a:avLst/>
          </a:prstGeom>
          <a:noFill/>
        </p:spPr>
        <p:txBody>
          <a:bodyPr wrap="none" rtlCol="0">
            <a:spAutoFit/>
          </a:bodyPr>
          <a:lstStyle/>
          <a:p>
            <a:r>
              <a:rPr lang="en-CA" sz="1400" i="1" dirty="0"/>
              <a:t>Bill poses with his team.  </a:t>
            </a:r>
            <a:r>
              <a:rPr lang="en-CA" sz="1400" i="1" dirty="0" err="1"/>
              <a:t>Kindree</a:t>
            </a:r>
            <a:r>
              <a:rPr lang="en-CA" sz="1400" i="1" dirty="0"/>
              <a:t> is </a:t>
            </a:r>
          </a:p>
          <a:p>
            <a:r>
              <a:rPr lang="en-CA" sz="1400" i="1" dirty="0"/>
              <a:t>#14 in the back row. </a:t>
            </a:r>
          </a:p>
        </p:txBody>
      </p:sp>
    </p:spTree>
    <p:extLst>
      <p:ext uri="{BB962C8B-B14F-4D97-AF65-F5344CB8AC3E}">
        <p14:creationId xmlns:p14="http://schemas.microsoft.com/office/powerpoint/2010/main" val="253295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4335" y="229948"/>
            <a:ext cx="2353529" cy="461665"/>
          </a:xfrm>
          <a:prstGeom prst="rect">
            <a:avLst/>
          </a:prstGeom>
          <a:noFill/>
        </p:spPr>
        <p:txBody>
          <a:bodyPr wrap="none" rtlCol="0">
            <a:spAutoFit/>
          </a:bodyPr>
          <a:lstStyle/>
          <a:p>
            <a:r>
              <a:rPr lang="en-US" sz="2400" b="1" dirty="0"/>
              <a:t>The </a:t>
            </a:r>
            <a:r>
              <a:rPr lang="en-US" sz="2400" b="1" dirty="0" err="1"/>
              <a:t>Szirmays</a:t>
            </a:r>
            <a:endParaRPr lang="en-US" sz="2400" b="1" dirty="0"/>
          </a:p>
        </p:txBody>
      </p:sp>
      <p:sp>
        <p:nvSpPr>
          <p:cNvPr id="3" name="TextBox 2"/>
          <p:cNvSpPr txBox="1"/>
          <p:nvPr/>
        </p:nvSpPr>
        <p:spPr>
          <a:xfrm>
            <a:off x="251520" y="5011435"/>
            <a:ext cx="8579593" cy="1477328"/>
          </a:xfrm>
          <a:prstGeom prst="rect">
            <a:avLst/>
          </a:prstGeom>
          <a:noFill/>
        </p:spPr>
        <p:txBody>
          <a:bodyPr wrap="none" rtlCol="0">
            <a:spAutoFit/>
          </a:bodyPr>
          <a:lstStyle/>
          <a:p>
            <a:r>
              <a:rPr lang="en-US" dirty="0"/>
              <a:t>Katie </a:t>
            </a:r>
            <a:r>
              <a:rPr lang="en-US" dirty="0" err="1"/>
              <a:t>Szirmay</a:t>
            </a:r>
            <a:r>
              <a:rPr lang="en-US" dirty="0"/>
              <a:t> was a key member of the 2010 girls’ basketball that qualified </a:t>
            </a:r>
          </a:p>
          <a:p>
            <a:r>
              <a:rPr lang="en-US" dirty="0"/>
              <a:t>for the provincial championship.  </a:t>
            </a:r>
            <a:r>
              <a:rPr lang="en-US"/>
              <a:t>She </a:t>
            </a:r>
            <a:r>
              <a:rPr lang="en-US" dirty="0"/>
              <a:t>placed 2</a:t>
            </a:r>
            <a:r>
              <a:rPr lang="en-US" baseline="30000" dirty="0"/>
              <a:t>nd</a:t>
            </a:r>
            <a:r>
              <a:rPr lang="en-US" dirty="0"/>
              <a:t> in the 3 point shooting</a:t>
            </a:r>
          </a:p>
          <a:p>
            <a:r>
              <a:rPr lang="en-US" dirty="0"/>
              <a:t>contest at the BC’s that year.  Younger sister Chrissy, Belmont’s top grade 10 </a:t>
            </a:r>
          </a:p>
          <a:p>
            <a:r>
              <a:rPr lang="en-US" dirty="0"/>
              <a:t>athlete in 2012, competed in both volleyball and basketball.  She was awarded</a:t>
            </a:r>
          </a:p>
          <a:p>
            <a:r>
              <a:rPr lang="en-US" dirty="0"/>
              <a:t>the Lloyd Powell Service award her grade 12 year.  </a:t>
            </a:r>
          </a:p>
        </p:txBody>
      </p:sp>
      <p:pic>
        <p:nvPicPr>
          <p:cNvPr id="3074" name="Picture 2" descr="C:\Users\ccullen\Dropbox\Shared Belmont sports history folder (1)\Hannah's Folder\Photos for Families Power Point\Katie Szirm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992192"/>
            <a:ext cx="2569438" cy="35889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ullen\Dropbox\Shared Belmont sports history folder (1)\Hannah's Folder\Photos for Families Power Point\Chrissy Szirm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992192"/>
            <a:ext cx="2172074" cy="360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79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9440" y="332656"/>
            <a:ext cx="2693366" cy="461665"/>
          </a:xfrm>
          <a:prstGeom prst="rect">
            <a:avLst/>
          </a:prstGeom>
          <a:noFill/>
        </p:spPr>
        <p:txBody>
          <a:bodyPr wrap="none" rtlCol="0">
            <a:spAutoFit/>
          </a:bodyPr>
          <a:lstStyle/>
          <a:p>
            <a:r>
              <a:rPr lang="en-US" sz="2400" b="1" dirty="0"/>
              <a:t> The </a:t>
            </a:r>
            <a:r>
              <a:rPr lang="en-US" sz="2400" b="1" dirty="0" err="1"/>
              <a:t>Walushkas</a:t>
            </a:r>
            <a:endParaRPr lang="en-US" sz="2400" b="1" dirty="0"/>
          </a:p>
        </p:txBody>
      </p:sp>
      <p:sp>
        <p:nvSpPr>
          <p:cNvPr id="3" name="TextBox 2"/>
          <p:cNvSpPr txBox="1"/>
          <p:nvPr/>
        </p:nvSpPr>
        <p:spPr>
          <a:xfrm>
            <a:off x="107504" y="4653136"/>
            <a:ext cx="9281708" cy="2031325"/>
          </a:xfrm>
          <a:prstGeom prst="rect">
            <a:avLst/>
          </a:prstGeom>
          <a:noFill/>
        </p:spPr>
        <p:txBody>
          <a:bodyPr wrap="none" rtlCol="0">
            <a:spAutoFit/>
          </a:bodyPr>
          <a:lstStyle/>
          <a:p>
            <a:r>
              <a:rPr lang="en-US" dirty="0"/>
              <a:t>The three Walushka siblings all played prominent roles in Belmont’s sports</a:t>
            </a:r>
          </a:p>
          <a:p>
            <a:r>
              <a:rPr lang="en-US" dirty="0"/>
              <a:t>teams during the 2000’s. Kris, Belmont’s athlete of the year in 2001, was a </a:t>
            </a:r>
          </a:p>
          <a:p>
            <a:r>
              <a:rPr lang="en-US" dirty="0"/>
              <a:t>basketball, volleyball  and soccer star who later went on to play fastball for Canada’s </a:t>
            </a:r>
          </a:p>
          <a:p>
            <a:r>
              <a:rPr lang="en-US" dirty="0"/>
              <a:t>national team. Shelley, winner of Belmont’s top sportsmanship award in 2002, </a:t>
            </a:r>
          </a:p>
          <a:p>
            <a:r>
              <a:rPr lang="en-US" dirty="0"/>
              <a:t>competed in volleyball, basketball and track in high school and was also an </a:t>
            </a:r>
          </a:p>
          <a:p>
            <a:r>
              <a:rPr lang="en-US" dirty="0"/>
              <a:t>Excellent figure skater.  Younger brother Darcy played volleyball and basketball at</a:t>
            </a:r>
          </a:p>
          <a:p>
            <a:r>
              <a:rPr lang="en-US" dirty="0"/>
              <a:t>Belmont and made Canada’s junior national fastball team at the age of 17.</a:t>
            </a:r>
          </a:p>
        </p:txBody>
      </p:sp>
      <p:pic>
        <p:nvPicPr>
          <p:cNvPr id="2050" name="Picture 2" descr="C:\Users\ccullen\Dropbox\Shared Belmont sports history folder (1)\Hannah's Folder\Photos for Families Power Point\Darcy and Kris Walushka Team Canada 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36" y="332656"/>
            <a:ext cx="2736304" cy="40930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cullen\Dropbox\Shared Belmont sports history folder (1)\Hannah's Folder\Photos for Families Power Point\Shelley Walushka Provincials Pole Vault 2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35901"/>
            <a:ext cx="2880320" cy="386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37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517232"/>
            <a:ext cx="8711039" cy="1200329"/>
          </a:xfrm>
          <a:prstGeom prst="rect">
            <a:avLst/>
          </a:prstGeom>
          <a:noFill/>
        </p:spPr>
        <p:txBody>
          <a:bodyPr wrap="none" rtlCol="0">
            <a:spAutoFit/>
          </a:bodyPr>
          <a:lstStyle/>
          <a:p>
            <a:r>
              <a:rPr lang="en-US" dirty="0"/>
              <a:t>Glenn, Belmont’s top male athlete in 1965, was an outstanding runner who won</a:t>
            </a:r>
          </a:p>
          <a:p>
            <a:r>
              <a:rPr lang="en-US" dirty="0"/>
              <a:t>the Glen Lake race for 5 of his 6 years at the school.  Son Brian, currently a </a:t>
            </a:r>
          </a:p>
          <a:p>
            <a:r>
              <a:rPr lang="en-US" dirty="0"/>
              <a:t>Belmont teacher, was also an excellent athlete and was awarded the senior </a:t>
            </a:r>
          </a:p>
          <a:p>
            <a:r>
              <a:rPr lang="en-US" dirty="0"/>
              <a:t>boys’ top sportsmanship trophy in 1994. </a:t>
            </a:r>
            <a:endParaRPr lang="en-CA" dirty="0"/>
          </a:p>
        </p:txBody>
      </p:sp>
      <p:sp>
        <p:nvSpPr>
          <p:cNvPr id="3" name="TextBox 2"/>
          <p:cNvSpPr txBox="1"/>
          <p:nvPr/>
        </p:nvSpPr>
        <p:spPr>
          <a:xfrm>
            <a:off x="3491880" y="190322"/>
            <a:ext cx="2183611" cy="461665"/>
          </a:xfrm>
          <a:prstGeom prst="rect">
            <a:avLst/>
          </a:prstGeom>
          <a:noFill/>
        </p:spPr>
        <p:txBody>
          <a:bodyPr wrap="none" rtlCol="0">
            <a:spAutoFit/>
          </a:bodyPr>
          <a:lstStyle/>
          <a:p>
            <a:r>
              <a:rPr lang="en-CA" sz="2400" b="1" dirty="0"/>
              <a:t>The </a:t>
            </a:r>
            <a:r>
              <a:rPr lang="en-CA" sz="2400" b="1" dirty="0" err="1"/>
              <a:t>Willings</a:t>
            </a:r>
            <a:endParaRPr lang="en-CA" sz="2400" b="1" dirty="0"/>
          </a:p>
        </p:txBody>
      </p:sp>
      <p:pic>
        <p:nvPicPr>
          <p:cNvPr id="4" name="Picture 3" descr="C:\Users\ccullen\Dropbox\Belmont sports history project\Glenn Willing with Glen Lake trophy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2626360" cy="3776345"/>
          </a:xfrm>
          <a:prstGeom prst="rect">
            <a:avLst/>
          </a:prstGeom>
          <a:noFill/>
          <a:ln>
            <a:noFill/>
          </a:ln>
        </p:spPr>
      </p:pic>
      <p:sp>
        <p:nvSpPr>
          <p:cNvPr id="5" name="TextBox 4"/>
          <p:cNvSpPr txBox="1"/>
          <p:nvPr/>
        </p:nvSpPr>
        <p:spPr>
          <a:xfrm>
            <a:off x="445116" y="4581128"/>
            <a:ext cx="2265364" cy="461665"/>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Glenn holding the Glen Lake run </a:t>
            </a:r>
          </a:p>
          <a:p>
            <a:r>
              <a:rPr lang="en-CA" sz="1200" i="1" dirty="0">
                <a:latin typeface="Times New Roman" panose="02020603050405020304" pitchFamily="18" charset="0"/>
                <a:cs typeface="Times New Roman" panose="02020603050405020304" pitchFamily="18" charset="0"/>
              </a:rPr>
              <a:t>trophies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764704"/>
            <a:ext cx="3717449" cy="20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031" y="3212976"/>
            <a:ext cx="3929330" cy="199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21016" y="2112268"/>
            <a:ext cx="1420582" cy="461665"/>
          </a:xfrm>
          <a:prstGeom prst="rect">
            <a:avLst/>
          </a:prstGeom>
          <a:noFill/>
        </p:spPr>
        <p:txBody>
          <a:bodyPr wrap="none" rtlCol="0">
            <a:spAutoFit/>
          </a:bodyPr>
          <a:lstStyle/>
          <a:p>
            <a:r>
              <a:rPr lang="en-CA" sz="1200" i="1" dirty="0"/>
              <a:t>Brian rowing for </a:t>
            </a:r>
          </a:p>
          <a:p>
            <a:r>
              <a:rPr lang="en-CA" sz="1200" i="1" dirty="0"/>
              <a:t>Belmont in 1994</a:t>
            </a:r>
          </a:p>
        </p:txBody>
      </p:sp>
      <p:sp>
        <p:nvSpPr>
          <p:cNvPr id="7" name="TextBox 6"/>
          <p:cNvSpPr txBox="1"/>
          <p:nvPr/>
        </p:nvSpPr>
        <p:spPr>
          <a:xfrm>
            <a:off x="3389804" y="4765794"/>
            <a:ext cx="1010213" cy="276999"/>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Brian surfing</a:t>
            </a:r>
          </a:p>
        </p:txBody>
      </p:sp>
    </p:spTree>
    <p:extLst>
      <p:ext uri="{BB962C8B-B14F-4D97-AF65-F5344CB8AC3E}">
        <p14:creationId xmlns:p14="http://schemas.microsoft.com/office/powerpoint/2010/main" val="216580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284660"/>
            <a:ext cx="2366353" cy="523220"/>
          </a:xfrm>
          <a:prstGeom prst="rect">
            <a:avLst/>
          </a:prstGeom>
          <a:noFill/>
        </p:spPr>
        <p:txBody>
          <a:bodyPr wrap="none" rtlCol="0">
            <a:spAutoFit/>
          </a:bodyPr>
          <a:lstStyle/>
          <a:p>
            <a:r>
              <a:rPr lang="en-CA" sz="2800" dirty="0"/>
              <a:t>The Auburns</a:t>
            </a:r>
          </a:p>
        </p:txBody>
      </p:sp>
      <p:sp>
        <p:nvSpPr>
          <p:cNvPr id="3" name="TextBox 2"/>
          <p:cNvSpPr txBox="1"/>
          <p:nvPr/>
        </p:nvSpPr>
        <p:spPr>
          <a:xfrm>
            <a:off x="467544" y="5301208"/>
            <a:ext cx="8098692" cy="1200329"/>
          </a:xfrm>
          <a:prstGeom prst="rect">
            <a:avLst/>
          </a:prstGeom>
          <a:noFill/>
        </p:spPr>
        <p:txBody>
          <a:bodyPr wrap="none" rtlCol="0">
            <a:spAutoFit/>
          </a:bodyPr>
          <a:lstStyle/>
          <a:p>
            <a:r>
              <a:rPr lang="en-CA" dirty="0"/>
              <a:t>Cathy Auburn, Belmont’s outstanding senior girls’ athlete in 1972, was </a:t>
            </a:r>
          </a:p>
          <a:p>
            <a:r>
              <a:rPr lang="en-CA" dirty="0"/>
              <a:t>a basketball and volleyball standout.  She later played for the powerful </a:t>
            </a:r>
          </a:p>
          <a:p>
            <a:r>
              <a:rPr lang="en-CA" dirty="0" err="1"/>
              <a:t>Uvic</a:t>
            </a:r>
            <a:r>
              <a:rPr lang="en-CA" dirty="0"/>
              <a:t> </a:t>
            </a:r>
            <a:r>
              <a:rPr lang="en-CA" dirty="0" err="1"/>
              <a:t>Vikes</a:t>
            </a:r>
            <a:r>
              <a:rPr lang="en-CA" dirty="0"/>
              <a:t> women’s basketball team.  Younger sister Sandy was also an </a:t>
            </a:r>
          </a:p>
          <a:p>
            <a:r>
              <a:rPr lang="en-CA" dirty="0"/>
              <a:t>all round athlete and earned Belmont’s top sportsmanship trophy in 1974. </a:t>
            </a:r>
          </a:p>
        </p:txBody>
      </p:sp>
      <p:pic>
        <p:nvPicPr>
          <p:cNvPr id="2050" name="Picture 2" descr="C:\Users\Cindy Cullen\Dropbox\Shared Belmont sports history folder (1)\Hannah's Folder\Photos for Families Power Point\Cathy and Sandy Auburn at Thetis L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83404"/>
            <a:ext cx="5375746" cy="4031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04248" y="2060848"/>
            <a:ext cx="2036135" cy="646331"/>
          </a:xfrm>
          <a:prstGeom prst="rect">
            <a:avLst/>
          </a:prstGeom>
          <a:noFill/>
        </p:spPr>
        <p:txBody>
          <a:bodyPr wrap="none" rtlCol="0">
            <a:spAutoFit/>
          </a:bodyPr>
          <a:lstStyle/>
          <a:p>
            <a:r>
              <a:rPr lang="en-CA" dirty="0"/>
              <a:t>Cathy and Sandy</a:t>
            </a:r>
          </a:p>
          <a:p>
            <a:r>
              <a:rPr lang="en-CA" dirty="0"/>
              <a:t>at Thetis Lake</a:t>
            </a:r>
          </a:p>
        </p:txBody>
      </p:sp>
    </p:spTree>
    <p:extLst>
      <p:ext uri="{BB962C8B-B14F-4D97-AF65-F5344CB8AC3E}">
        <p14:creationId xmlns:p14="http://schemas.microsoft.com/office/powerpoint/2010/main" val="295973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108000"/>
            <a:ext cx="3097323" cy="584775"/>
          </a:xfrm>
          <a:prstGeom prst="rect">
            <a:avLst/>
          </a:prstGeom>
          <a:noFill/>
        </p:spPr>
        <p:txBody>
          <a:bodyPr wrap="none" rtlCol="0">
            <a:spAutoFit/>
          </a:bodyPr>
          <a:lstStyle/>
          <a:p>
            <a:r>
              <a:rPr lang="en-CA" sz="3200" dirty="0">
                <a:solidFill>
                  <a:prstClr val="white"/>
                </a:solidFill>
              </a:rPr>
              <a:t>The </a:t>
            </a:r>
            <a:r>
              <a:rPr lang="en-CA" sz="3200" dirty="0" err="1">
                <a:solidFill>
                  <a:prstClr val="white"/>
                </a:solidFill>
              </a:rPr>
              <a:t>Bracewells</a:t>
            </a:r>
            <a:endParaRPr lang="en-CA" sz="3200" dirty="0">
              <a:solidFill>
                <a:prstClr val="white"/>
              </a:solidFill>
            </a:endParaRPr>
          </a:p>
        </p:txBody>
      </p:sp>
      <p:sp>
        <p:nvSpPr>
          <p:cNvPr id="3" name="TextBox 2"/>
          <p:cNvSpPr txBox="1"/>
          <p:nvPr/>
        </p:nvSpPr>
        <p:spPr>
          <a:xfrm>
            <a:off x="251520" y="5839379"/>
            <a:ext cx="8531503" cy="646331"/>
          </a:xfrm>
          <a:prstGeom prst="rect">
            <a:avLst/>
          </a:prstGeom>
          <a:noFill/>
        </p:spPr>
        <p:txBody>
          <a:bodyPr wrap="none" rtlCol="0">
            <a:spAutoFit/>
          </a:bodyPr>
          <a:lstStyle/>
          <a:p>
            <a:r>
              <a:rPr lang="en-CA" dirty="0">
                <a:solidFill>
                  <a:prstClr val="white"/>
                </a:solidFill>
              </a:rPr>
              <a:t>Marvin </a:t>
            </a:r>
            <a:r>
              <a:rPr lang="en-CA" dirty="0" err="1">
                <a:solidFill>
                  <a:prstClr val="white"/>
                </a:solidFill>
              </a:rPr>
              <a:t>Bracewell</a:t>
            </a:r>
            <a:r>
              <a:rPr lang="en-CA" dirty="0">
                <a:solidFill>
                  <a:prstClr val="white"/>
                </a:solidFill>
              </a:rPr>
              <a:t> was a member of the Belmont Braves basketball team in</a:t>
            </a:r>
          </a:p>
          <a:p>
            <a:r>
              <a:rPr lang="en-CA" dirty="0">
                <a:solidFill>
                  <a:prstClr val="white"/>
                </a:solidFill>
              </a:rPr>
              <a:t>the early 1980’s. Daughter Nicole was a star volleyball player from 2011-2014.</a:t>
            </a:r>
          </a:p>
        </p:txBody>
      </p:sp>
      <p:sp>
        <p:nvSpPr>
          <p:cNvPr id="5" name="TextBox 4"/>
          <p:cNvSpPr txBox="1"/>
          <p:nvPr/>
        </p:nvSpPr>
        <p:spPr>
          <a:xfrm>
            <a:off x="899592" y="4265126"/>
            <a:ext cx="2355132" cy="523220"/>
          </a:xfrm>
          <a:prstGeom prst="rect">
            <a:avLst/>
          </a:prstGeom>
          <a:noFill/>
        </p:spPr>
        <p:txBody>
          <a:bodyPr wrap="none" rtlCol="0">
            <a:spAutoFit/>
          </a:bodyPr>
          <a:lstStyle/>
          <a:p>
            <a:r>
              <a:rPr lang="en-CA" sz="1400" i="1" dirty="0">
                <a:solidFill>
                  <a:prstClr val="white"/>
                </a:solidFill>
              </a:rPr>
              <a:t>Nicole concentrates as she</a:t>
            </a:r>
          </a:p>
          <a:p>
            <a:r>
              <a:rPr lang="en-CA" sz="1400" i="1" dirty="0">
                <a:solidFill>
                  <a:prstClr val="white"/>
                </a:solidFill>
              </a:rPr>
              <a:t>starts her serving motion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77" y="851418"/>
            <a:ext cx="3883209" cy="3161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849" y="897440"/>
            <a:ext cx="4419600" cy="3115056"/>
          </a:xfrm>
          <a:prstGeom prst="rect">
            <a:avLst/>
          </a:prstGeom>
        </p:spPr>
      </p:pic>
      <p:sp>
        <p:nvSpPr>
          <p:cNvPr id="7" name="TextBox 6"/>
          <p:cNvSpPr txBox="1"/>
          <p:nvPr/>
        </p:nvSpPr>
        <p:spPr>
          <a:xfrm>
            <a:off x="4788023" y="4139207"/>
            <a:ext cx="4216219" cy="523220"/>
          </a:xfrm>
          <a:prstGeom prst="rect">
            <a:avLst/>
          </a:prstGeom>
          <a:noFill/>
        </p:spPr>
        <p:txBody>
          <a:bodyPr wrap="none" rtlCol="0">
            <a:spAutoFit/>
          </a:bodyPr>
          <a:lstStyle/>
          <a:p>
            <a:r>
              <a:rPr lang="en-CA" sz="1400" i="1" dirty="0"/>
              <a:t>Marvin with his 1979-80 basketball team-mates. </a:t>
            </a:r>
          </a:p>
          <a:p>
            <a:r>
              <a:rPr lang="en-CA" sz="1400" i="1" dirty="0"/>
              <a:t>He is in the back row wearing uniform #12 . </a:t>
            </a:r>
          </a:p>
        </p:txBody>
      </p:sp>
    </p:spTree>
    <p:extLst>
      <p:ext uri="{BB962C8B-B14F-4D97-AF65-F5344CB8AC3E}">
        <p14:creationId xmlns:p14="http://schemas.microsoft.com/office/powerpoint/2010/main" val="36475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856" y="361186"/>
            <a:ext cx="1859805" cy="461665"/>
          </a:xfrm>
          <a:prstGeom prst="rect">
            <a:avLst/>
          </a:prstGeom>
          <a:noFill/>
        </p:spPr>
        <p:txBody>
          <a:bodyPr wrap="none" rtlCol="0">
            <a:spAutoFit/>
          </a:bodyPr>
          <a:lstStyle/>
          <a:p>
            <a:r>
              <a:rPr lang="en-US" sz="2400" b="1" dirty="0"/>
              <a:t>The </a:t>
            </a:r>
            <a:r>
              <a:rPr lang="en-US" sz="2400" b="1" dirty="0" err="1"/>
              <a:t>Fenns</a:t>
            </a:r>
            <a:endParaRPr lang="en-US" sz="2400" b="1" dirty="0"/>
          </a:p>
        </p:txBody>
      </p:sp>
      <p:sp>
        <p:nvSpPr>
          <p:cNvPr id="3" name="TextBox 2"/>
          <p:cNvSpPr txBox="1"/>
          <p:nvPr/>
        </p:nvSpPr>
        <p:spPr>
          <a:xfrm>
            <a:off x="117998" y="5149956"/>
            <a:ext cx="9042860" cy="1477328"/>
          </a:xfrm>
          <a:prstGeom prst="rect">
            <a:avLst/>
          </a:prstGeom>
          <a:noFill/>
        </p:spPr>
        <p:txBody>
          <a:bodyPr wrap="none" rtlCol="0">
            <a:spAutoFit/>
          </a:bodyPr>
          <a:lstStyle/>
          <a:p>
            <a:r>
              <a:rPr lang="en-US" dirty="0"/>
              <a:t>Steph Fenn was a strong basketball and soccer player who competed for Belmont in</a:t>
            </a:r>
          </a:p>
          <a:p>
            <a:r>
              <a:rPr lang="en-US" dirty="0"/>
              <a:t>the late 2000’s.  Brother Jordan, Belmont’s top grade 11 athlete in 2010 and top</a:t>
            </a:r>
          </a:p>
          <a:p>
            <a:r>
              <a:rPr lang="en-US" dirty="0"/>
              <a:t>senior athlete in 2011, was a basketball star who captured the MVP trophy at</a:t>
            </a:r>
          </a:p>
          <a:p>
            <a:r>
              <a:rPr lang="en-US" dirty="0"/>
              <a:t>the 2011 Island championship and led the Bulldogs to a berth in the BC’s.  He</a:t>
            </a:r>
          </a:p>
          <a:p>
            <a:r>
              <a:rPr lang="en-US" dirty="0"/>
              <a:t>was also a strong cross country runner. </a:t>
            </a:r>
          </a:p>
        </p:txBody>
      </p:sp>
      <p:pic>
        <p:nvPicPr>
          <p:cNvPr id="3074" name="Picture 2" descr="C:\Users\Cindy Cullen\Dropbox\Shared Belmont sports history folder (1)\Hannah's Folder\Photos for Families Power Point\Jordan Fenn city all s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84" y="1052736"/>
            <a:ext cx="2471532" cy="38028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indy Cullen\Dropbox\Shared Belmont sports history folder (1)\Hannah's Folder\Photos for Families Power Point\Jordan Fenn head 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488" y="1484784"/>
            <a:ext cx="2141536" cy="16561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06739" y="3896181"/>
            <a:ext cx="2198038" cy="646331"/>
          </a:xfrm>
          <a:prstGeom prst="rect">
            <a:avLst/>
          </a:prstGeom>
          <a:noFill/>
        </p:spPr>
        <p:txBody>
          <a:bodyPr wrap="none" rtlCol="0">
            <a:spAutoFit/>
          </a:bodyPr>
          <a:lstStyle/>
          <a:p>
            <a:r>
              <a:rPr lang="en-CA" dirty="0"/>
              <a:t>Jordan with Coach</a:t>
            </a:r>
          </a:p>
          <a:p>
            <a:r>
              <a:rPr lang="en-CA" dirty="0"/>
              <a:t>Kevin Brown</a:t>
            </a:r>
          </a:p>
        </p:txBody>
      </p:sp>
      <p:pic>
        <p:nvPicPr>
          <p:cNvPr id="3076" name="Picture 4" descr="C:\Users\Cindy Cullen\Dropbox\Shared Belmont sports history folder (1)\Hannah's Folder\Photos for Families Power Point\Steph Fenn and Kelsey Cullen 2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981632"/>
            <a:ext cx="3240360" cy="3059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4168" y="4293096"/>
            <a:ext cx="2492990" cy="369332"/>
          </a:xfrm>
          <a:prstGeom prst="rect">
            <a:avLst/>
          </a:prstGeom>
          <a:noFill/>
        </p:spPr>
        <p:txBody>
          <a:bodyPr wrap="none" rtlCol="0">
            <a:spAutoFit/>
          </a:bodyPr>
          <a:lstStyle/>
          <a:p>
            <a:r>
              <a:rPr lang="en-CA" dirty="0"/>
              <a:t>Steph </a:t>
            </a:r>
            <a:r>
              <a:rPr lang="en-CA" dirty="0" err="1"/>
              <a:t>Fenn</a:t>
            </a:r>
            <a:r>
              <a:rPr lang="en-CA" dirty="0"/>
              <a:t> (on right)</a:t>
            </a:r>
          </a:p>
        </p:txBody>
      </p:sp>
    </p:spTree>
    <p:extLst>
      <p:ext uri="{BB962C8B-B14F-4D97-AF65-F5344CB8AC3E}">
        <p14:creationId xmlns:p14="http://schemas.microsoft.com/office/powerpoint/2010/main" val="102107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122595"/>
            <a:ext cx="2755883" cy="584775"/>
          </a:xfrm>
          <a:prstGeom prst="rect">
            <a:avLst/>
          </a:prstGeom>
          <a:noFill/>
        </p:spPr>
        <p:txBody>
          <a:bodyPr wrap="none" rtlCol="0">
            <a:spAutoFit/>
          </a:bodyPr>
          <a:lstStyle/>
          <a:p>
            <a:r>
              <a:rPr lang="en-CA" sz="3200" dirty="0"/>
              <a:t>The </a:t>
            </a:r>
            <a:r>
              <a:rPr lang="en-CA" sz="3200" dirty="0" err="1"/>
              <a:t>Gollmers</a:t>
            </a:r>
            <a:endParaRPr lang="en-CA" sz="3200" dirty="0"/>
          </a:p>
        </p:txBody>
      </p:sp>
      <p:sp>
        <p:nvSpPr>
          <p:cNvPr id="3" name="TextBox 2"/>
          <p:cNvSpPr txBox="1"/>
          <p:nvPr/>
        </p:nvSpPr>
        <p:spPr>
          <a:xfrm>
            <a:off x="323528" y="5517232"/>
            <a:ext cx="8401659" cy="1200329"/>
          </a:xfrm>
          <a:prstGeom prst="rect">
            <a:avLst/>
          </a:prstGeom>
          <a:noFill/>
        </p:spPr>
        <p:txBody>
          <a:bodyPr wrap="none" rtlCol="0">
            <a:spAutoFit/>
          </a:bodyPr>
          <a:lstStyle/>
          <a:p>
            <a:r>
              <a:rPr lang="en-CA" dirty="0"/>
              <a:t>Ben and Andrea </a:t>
            </a:r>
            <a:r>
              <a:rPr lang="en-CA" dirty="0" err="1"/>
              <a:t>Gollmer</a:t>
            </a:r>
            <a:r>
              <a:rPr lang="en-CA" dirty="0"/>
              <a:t> both  helped lead their teams to provincial </a:t>
            </a:r>
          </a:p>
          <a:p>
            <a:r>
              <a:rPr lang="en-CA" dirty="0"/>
              <a:t>championships in volleyball. Ben was setter for the 1997-98 boys’ team, while</a:t>
            </a:r>
          </a:p>
          <a:p>
            <a:r>
              <a:rPr lang="en-CA" dirty="0"/>
              <a:t>Andrea was setter for the 2001-02 girls’ team. Both siblings were selected</a:t>
            </a:r>
          </a:p>
          <a:p>
            <a:r>
              <a:rPr lang="en-CA" dirty="0"/>
              <a:t>as entrants into Belmont Sports Hall of Fame as individual athletes.</a:t>
            </a:r>
          </a:p>
        </p:txBody>
      </p:sp>
      <p:sp>
        <p:nvSpPr>
          <p:cNvPr id="5" name="TextBox 4"/>
          <p:cNvSpPr txBox="1"/>
          <p:nvPr/>
        </p:nvSpPr>
        <p:spPr>
          <a:xfrm>
            <a:off x="26248" y="2599232"/>
            <a:ext cx="2268570" cy="1169551"/>
          </a:xfrm>
          <a:prstGeom prst="rect">
            <a:avLst/>
          </a:prstGeom>
          <a:noFill/>
        </p:spPr>
        <p:txBody>
          <a:bodyPr wrap="none" rtlCol="0">
            <a:spAutoFit/>
          </a:bodyPr>
          <a:lstStyle/>
          <a:p>
            <a:r>
              <a:rPr lang="en-CA" sz="1400" i="1" dirty="0"/>
              <a:t>Andrea and Ben, along</a:t>
            </a:r>
          </a:p>
          <a:p>
            <a:r>
              <a:rPr lang="en-CA" sz="1400" i="1" dirty="0"/>
              <a:t>with coach Mike </a:t>
            </a:r>
            <a:r>
              <a:rPr lang="en-CA" sz="1400" i="1" dirty="0" err="1"/>
              <a:t>Toakley</a:t>
            </a:r>
            <a:r>
              <a:rPr lang="en-CA" sz="1400" i="1" dirty="0"/>
              <a:t>,</a:t>
            </a:r>
          </a:p>
          <a:p>
            <a:r>
              <a:rPr lang="en-CA" sz="1400" i="1" dirty="0"/>
              <a:t>proudly display the BC</a:t>
            </a:r>
          </a:p>
          <a:p>
            <a:r>
              <a:rPr lang="en-CA" sz="1400" i="1" dirty="0"/>
              <a:t>Championship banners.</a:t>
            </a:r>
          </a:p>
          <a:p>
            <a:r>
              <a:rPr lang="en-CA" sz="1400" i="1"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698" y="918556"/>
            <a:ext cx="6712728" cy="452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38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7216" y="116632"/>
            <a:ext cx="2882520" cy="523220"/>
          </a:xfrm>
          <a:prstGeom prst="rect">
            <a:avLst/>
          </a:prstGeom>
          <a:noFill/>
        </p:spPr>
        <p:txBody>
          <a:bodyPr wrap="none" rtlCol="0">
            <a:spAutoFit/>
          </a:bodyPr>
          <a:lstStyle/>
          <a:p>
            <a:r>
              <a:rPr lang="en-US" sz="2800" b="1" dirty="0"/>
              <a:t>The </a:t>
            </a:r>
            <a:r>
              <a:rPr lang="en-US" sz="2800" b="1" dirty="0" err="1"/>
              <a:t>Helgesens</a:t>
            </a:r>
            <a:endParaRPr lang="en-US" sz="2800" b="1" dirty="0"/>
          </a:p>
        </p:txBody>
      </p:sp>
      <p:sp>
        <p:nvSpPr>
          <p:cNvPr id="3" name="TextBox 2"/>
          <p:cNvSpPr txBox="1"/>
          <p:nvPr/>
        </p:nvSpPr>
        <p:spPr>
          <a:xfrm>
            <a:off x="158694" y="5013176"/>
            <a:ext cx="9030036" cy="1754326"/>
          </a:xfrm>
          <a:prstGeom prst="rect">
            <a:avLst/>
          </a:prstGeom>
          <a:noFill/>
        </p:spPr>
        <p:txBody>
          <a:bodyPr wrap="none" rtlCol="0">
            <a:spAutoFit/>
          </a:bodyPr>
          <a:lstStyle/>
          <a:p>
            <a:r>
              <a:rPr lang="en-US" dirty="0"/>
              <a:t>The </a:t>
            </a:r>
            <a:r>
              <a:rPr lang="en-US" dirty="0" err="1"/>
              <a:t>Helgesen</a:t>
            </a:r>
            <a:r>
              <a:rPr lang="en-US" dirty="0"/>
              <a:t> boys, Ray, Eric, and Alvin,  were talented athletes in the 1950’s who </a:t>
            </a:r>
          </a:p>
          <a:p>
            <a:r>
              <a:rPr lang="en-US" dirty="0"/>
              <a:t>helped establish Belmont’s early athletic traditions. Their sisters were also </a:t>
            </a:r>
          </a:p>
          <a:p>
            <a:r>
              <a:rPr lang="en-US" dirty="0"/>
              <a:t>strong softball players. Isabel </a:t>
            </a:r>
            <a:r>
              <a:rPr lang="en-US" dirty="0" err="1"/>
              <a:t>Helgesen</a:t>
            </a:r>
            <a:r>
              <a:rPr lang="en-US" dirty="0"/>
              <a:t> was a member of Belmont’s first girls’ </a:t>
            </a:r>
          </a:p>
          <a:p>
            <a:r>
              <a:rPr lang="en-US" dirty="0"/>
              <a:t>softball team: the 1947-48 Wolves, and Eileen </a:t>
            </a:r>
            <a:r>
              <a:rPr lang="en-US" dirty="0" err="1"/>
              <a:t>Helgesen</a:t>
            </a:r>
            <a:r>
              <a:rPr lang="en-US" dirty="0"/>
              <a:t> played for the 1949 team.</a:t>
            </a:r>
          </a:p>
          <a:p>
            <a:r>
              <a:rPr lang="en-US" dirty="0"/>
              <a:t>Eric was offered a tryout with the New York Yankees, but unfortunately was not</a:t>
            </a:r>
          </a:p>
          <a:p>
            <a:r>
              <a:rPr lang="en-US" dirty="0"/>
              <a:t>able to raise the money to travel across the country.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283" y="2750408"/>
            <a:ext cx="2604956" cy="18781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639852"/>
            <a:ext cx="2521703" cy="1728192"/>
          </a:xfrm>
          <a:prstGeom prst="rect">
            <a:avLst/>
          </a:prstGeom>
        </p:spPr>
      </p:pic>
      <p:sp>
        <p:nvSpPr>
          <p:cNvPr id="6" name="TextBox 5"/>
          <p:cNvSpPr txBox="1"/>
          <p:nvPr/>
        </p:nvSpPr>
        <p:spPr>
          <a:xfrm>
            <a:off x="345095" y="2411015"/>
            <a:ext cx="2560316" cy="307777"/>
          </a:xfrm>
          <a:prstGeom prst="rect">
            <a:avLst/>
          </a:prstGeom>
          <a:noFill/>
        </p:spPr>
        <p:txBody>
          <a:bodyPr wrap="none" rtlCol="0">
            <a:spAutoFit/>
          </a:bodyPr>
          <a:lstStyle/>
          <a:p>
            <a:r>
              <a:rPr lang="en-CA" sz="1400" dirty="0"/>
              <a:t>Isabel is in the back, 2</a:t>
            </a:r>
            <a:r>
              <a:rPr lang="en-CA" sz="1400" baseline="30000" dirty="0"/>
              <a:t>nd</a:t>
            </a:r>
            <a:r>
              <a:rPr lang="en-CA" sz="1400" dirty="0"/>
              <a:t> left.</a:t>
            </a:r>
          </a:p>
        </p:txBody>
      </p:sp>
      <p:sp>
        <p:nvSpPr>
          <p:cNvPr id="7" name="TextBox 6"/>
          <p:cNvSpPr txBox="1"/>
          <p:nvPr/>
        </p:nvSpPr>
        <p:spPr>
          <a:xfrm>
            <a:off x="360003" y="4701951"/>
            <a:ext cx="2589170" cy="307777"/>
          </a:xfrm>
          <a:prstGeom prst="rect">
            <a:avLst/>
          </a:prstGeom>
          <a:noFill/>
        </p:spPr>
        <p:txBody>
          <a:bodyPr wrap="none" rtlCol="0">
            <a:spAutoFit/>
          </a:bodyPr>
          <a:lstStyle/>
          <a:p>
            <a:r>
              <a:rPr lang="en-CA" sz="1400" dirty="0"/>
              <a:t>Eileen is in the middle back.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88640"/>
            <a:ext cx="2890213" cy="2167660"/>
          </a:xfrm>
          <a:prstGeom prst="rect">
            <a:avLst/>
          </a:prstGeom>
        </p:spPr>
      </p:pic>
      <p:sp>
        <p:nvSpPr>
          <p:cNvPr id="9" name="TextBox 8"/>
          <p:cNvSpPr txBox="1"/>
          <p:nvPr/>
        </p:nvSpPr>
        <p:spPr>
          <a:xfrm>
            <a:off x="3518588" y="1275219"/>
            <a:ext cx="2310248" cy="954107"/>
          </a:xfrm>
          <a:prstGeom prst="rect">
            <a:avLst/>
          </a:prstGeom>
          <a:noFill/>
        </p:spPr>
        <p:txBody>
          <a:bodyPr wrap="none" rtlCol="0">
            <a:spAutoFit/>
          </a:bodyPr>
          <a:lstStyle/>
          <a:p>
            <a:r>
              <a:rPr lang="en-CA" sz="1400" dirty="0"/>
              <a:t>Eric is in the back, 2nd</a:t>
            </a:r>
          </a:p>
          <a:p>
            <a:r>
              <a:rPr lang="en-CA" sz="1400" dirty="0"/>
              <a:t>from the right.  Ray is 2</a:t>
            </a:r>
            <a:r>
              <a:rPr lang="en-CA" sz="1400" baseline="30000" dirty="0"/>
              <a:t>nd</a:t>
            </a:r>
            <a:endParaRPr lang="en-CA" sz="1400" dirty="0"/>
          </a:p>
          <a:p>
            <a:r>
              <a:rPr lang="en-CA" sz="1400" dirty="0"/>
              <a:t>from the left in the front </a:t>
            </a:r>
          </a:p>
          <a:p>
            <a:r>
              <a:rPr lang="en-CA" sz="1400" dirty="0"/>
              <a:t> row.</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2392" y="2529542"/>
            <a:ext cx="3234688" cy="2172409"/>
          </a:xfrm>
          <a:prstGeom prst="rect">
            <a:avLst/>
          </a:prstGeom>
        </p:spPr>
      </p:pic>
      <p:sp>
        <p:nvSpPr>
          <p:cNvPr id="11" name="TextBox 10"/>
          <p:cNvSpPr txBox="1"/>
          <p:nvPr/>
        </p:nvSpPr>
        <p:spPr>
          <a:xfrm>
            <a:off x="7164288" y="4005064"/>
            <a:ext cx="1973617" cy="523220"/>
          </a:xfrm>
          <a:prstGeom prst="rect">
            <a:avLst/>
          </a:prstGeom>
          <a:noFill/>
        </p:spPr>
        <p:txBody>
          <a:bodyPr wrap="none" rtlCol="0">
            <a:spAutoFit/>
          </a:bodyPr>
          <a:lstStyle/>
          <a:p>
            <a:r>
              <a:rPr lang="en-CA" sz="1400" dirty="0"/>
              <a:t>Alvin is 2</a:t>
            </a:r>
            <a:r>
              <a:rPr lang="en-CA" sz="1400" baseline="30000" dirty="0"/>
              <a:t>nd</a:t>
            </a:r>
            <a:r>
              <a:rPr lang="en-CA" sz="1400" dirty="0"/>
              <a:t> from the </a:t>
            </a:r>
          </a:p>
          <a:p>
            <a:r>
              <a:rPr lang="en-CA" sz="1400" dirty="0"/>
              <a:t>right in the back row.</a:t>
            </a:r>
          </a:p>
        </p:txBody>
      </p:sp>
    </p:spTree>
    <p:extLst>
      <p:ext uri="{BB962C8B-B14F-4D97-AF65-F5344CB8AC3E}">
        <p14:creationId xmlns:p14="http://schemas.microsoft.com/office/powerpoint/2010/main" val="296036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0" y="364014"/>
            <a:ext cx="1606530" cy="369332"/>
          </a:xfrm>
          <a:prstGeom prst="rect">
            <a:avLst/>
          </a:prstGeom>
          <a:noFill/>
        </p:spPr>
        <p:txBody>
          <a:bodyPr wrap="none" rtlCol="0">
            <a:spAutoFit/>
          </a:bodyPr>
          <a:lstStyle/>
          <a:p>
            <a:r>
              <a:rPr lang="en-CA" dirty="0"/>
              <a:t>The Huzzeys</a:t>
            </a:r>
          </a:p>
        </p:txBody>
      </p:sp>
      <p:sp>
        <p:nvSpPr>
          <p:cNvPr id="3" name="TextBox 2"/>
          <p:cNvSpPr txBox="1"/>
          <p:nvPr/>
        </p:nvSpPr>
        <p:spPr>
          <a:xfrm>
            <a:off x="351591" y="5229200"/>
            <a:ext cx="8533105" cy="1200329"/>
          </a:xfrm>
          <a:prstGeom prst="rect">
            <a:avLst/>
          </a:prstGeom>
          <a:noFill/>
        </p:spPr>
        <p:txBody>
          <a:bodyPr wrap="none" rtlCol="0">
            <a:spAutoFit/>
          </a:bodyPr>
          <a:lstStyle/>
          <a:p>
            <a:r>
              <a:rPr lang="en-CA" dirty="0"/>
              <a:t>The Huzzey sisters Megan and Kaitlin, both Hall of Fame entrants were </a:t>
            </a:r>
          </a:p>
          <a:p>
            <a:r>
              <a:rPr lang="en-CA" dirty="0"/>
              <a:t>Outstanding race walkers who captured provincial titles. Megan went on to a </a:t>
            </a:r>
          </a:p>
          <a:p>
            <a:r>
              <a:rPr lang="en-CA" dirty="0"/>
              <a:t>very successful NCAA career, and later competed for Canada’s national team. </a:t>
            </a:r>
          </a:p>
          <a:p>
            <a:r>
              <a:rPr lang="en-CA" dirty="0"/>
              <a:t>Brother Bryn was a strong Belmont swimmer.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909484"/>
            <a:ext cx="4573690" cy="30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4550" y="4101048"/>
            <a:ext cx="4545540" cy="646331"/>
          </a:xfrm>
          <a:prstGeom prst="rect">
            <a:avLst/>
          </a:prstGeom>
          <a:noFill/>
        </p:spPr>
        <p:txBody>
          <a:bodyPr wrap="none" rtlCol="0">
            <a:spAutoFit/>
          </a:bodyPr>
          <a:lstStyle/>
          <a:p>
            <a:r>
              <a:rPr lang="en-CA" sz="1200" i="1" dirty="0">
                <a:latin typeface="Times New Roman" panose="02020603050405020304" pitchFamily="18" charset="0"/>
                <a:cs typeface="Times New Roman" panose="02020603050405020304" pitchFamily="18" charset="0"/>
              </a:rPr>
              <a:t>Kaitlin (left) and Megan (right) proudly display their bronze and gold </a:t>
            </a:r>
          </a:p>
          <a:p>
            <a:r>
              <a:rPr lang="en-CA" sz="1200" i="1" dirty="0">
                <a:latin typeface="Times New Roman" panose="02020603050405020304" pitchFamily="18" charset="0"/>
                <a:cs typeface="Times New Roman" panose="02020603050405020304" pitchFamily="18" charset="0"/>
              </a:rPr>
              <a:t>Medals in the race walk from the 2003 BC High School championship.</a:t>
            </a:r>
          </a:p>
          <a:p>
            <a:r>
              <a:rPr lang="en-CA" sz="1200" i="1" dirty="0">
                <a:latin typeface="Times New Roman" panose="02020603050405020304" pitchFamily="18" charset="0"/>
                <a:cs typeface="Times New Roman" panose="02020603050405020304" pitchFamily="18" charset="0"/>
              </a:rPr>
              <a:t>Kaitlin would earn her old gold medal a year later in the same event.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881668"/>
            <a:ext cx="2076118" cy="3120320"/>
          </a:xfrm>
          <a:prstGeom prst="rect">
            <a:avLst/>
          </a:prstGeom>
        </p:spPr>
      </p:pic>
      <p:sp>
        <p:nvSpPr>
          <p:cNvPr id="6" name="TextBox 5"/>
          <p:cNvSpPr txBox="1"/>
          <p:nvPr/>
        </p:nvSpPr>
        <p:spPr>
          <a:xfrm>
            <a:off x="6942132" y="4001988"/>
            <a:ext cx="718466" cy="369332"/>
          </a:xfrm>
          <a:prstGeom prst="rect">
            <a:avLst/>
          </a:prstGeom>
          <a:noFill/>
        </p:spPr>
        <p:txBody>
          <a:bodyPr wrap="none" rtlCol="0">
            <a:spAutoFit/>
          </a:bodyPr>
          <a:lstStyle/>
          <a:p>
            <a:r>
              <a:rPr lang="en-CA" i="1" dirty="0"/>
              <a:t>Bryn</a:t>
            </a:r>
          </a:p>
        </p:txBody>
      </p:sp>
    </p:spTree>
    <p:extLst>
      <p:ext uri="{BB962C8B-B14F-4D97-AF65-F5344CB8AC3E}">
        <p14:creationId xmlns:p14="http://schemas.microsoft.com/office/powerpoint/2010/main" val="167029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856" y="299117"/>
            <a:ext cx="1959191" cy="461665"/>
          </a:xfrm>
          <a:prstGeom prst="rect">
            <a:avLst/>
          </a:prstGeom>
          <a:noFill/>
        </p:spPr>
        <p:txBody>
          <a:bodyPr wrap="none" rtlCol="0">
            <a:spAutoFit/>
          </a:bodyPr>
          <a:lstStyle/>
          <a:p>
            <a:r>
              <a:rPr lang="en-US" sz="2400" b="1" dirty="0"/>
              <a:t>The </a:t>
            </a:r>
            <a:r>
              <a:rPr lang="en-US" sz="2400" b="1" dirty="0" err="1"/>
              <a:t>Joyces</a:t>
            </a:r>
            <a:endParaRPr lang="en-US" sz="2400" b="1" dirty="0"/>
          </a:p>
        </p:txBody>
      </p:sp>
      <p:sp>
        <p:nvSpPr>
          <p:cNvPr id="3" name="TextBox 2"/>
          <p:cNvSpPr txBox="1"/>
          <p:nvPr/>
        </p:nvSpPr>
        <p:spPr>
          <a:xfrm>
            <a:off x="251520" y="5301208"/>
            <a:ext cx="8432117" cy="1477328"/>
          </a:xfrm>
          <a:prstGeom prst="rect">
            <a:avLst/>
          </a:prstGeom>
          <a:noFill/>
        </p:spPr>
        <p:txBody>
          <a:bodyPr wrap="none" rtlCol="0">
            <a:spAutoFit/>
          </a:bodyPr>
          <a:lstStyle/>
          <a:p>
            <a:r>
              <a:rPr lang="en-US" dirty="0"/>
              <a:t>Caitlyn Joyce was an excellent soccer player who competed for Belmont from </a:t>
            </a:r>
          </a:p>
          <a:p>
            <a:r>
              <a:rPr lang="en-US" dirty="0"/>
              <a:t>2009-2011. Younger sister Claire was also a soccer standout and played on </a:t>
            </a:r>
          </a:p>
          <a:p>
            <a:r>
              <a:rPr lang="en-US" dirty="0"/>
              <a:t>the 2013 squad that went undefeated  but lost out on a provincial berth on a </a:t>
            </a:r>
          </a:p>
          <a:p>
            <a:r>
              <a:rPr lang="en-US" dirty="0"/>
              <a:t>heartbreaking goal differential formula at the Island tournament.  She also</a:t>
            </a:r>
          </a:p>
          <a:p>
            <a:r>
              <a:rPr lang="en-US" dirty="0"/>
              <a:t>was a member of  the Bulldogs junior and senior girls’  basketball teams.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24744"/>
            <a:ext cx="4209859" cy="3158846"/>
          </a:xfrm>
          <a:prstGeom prst="rect">
            <a:avLst/>
          </a:prstGeom>
        </p:spPr>
      </p:pic>
      <p:sp>
        <p:nvSpPr>
          <p:cNvPr id="5" name="TextBox 4"/>
          <p:cNvSpPr txBox="1"/>
          <p:nvPr/>
        </p:nvSpPr>
        <p:spPr>
          <a:xfrm>
            <a:off x="1331640" y="4401284"/>
            <a:ext cx="2569934" cy="307777"/>
          </a:xfrm>
          <a:prstGeom prst="rect">
            <a:avLst/>
          </a:prstGeom>
          <a:noFill/>
        </p:spPr>
        <p:txBody>
          <a:bodyPr wrap="none" rtlCol="0">
            <a:spAutoFit/>
          </a:bodyPr>
          <a:lstStyle/>
          <a:p>
            <a:r>
              <a:rPr lang="en-CA" sz="1400" dirty="0"/>
              <a:t>Claire is holding the trophy.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188265"/>
            <a:ext cx="3024336" cy="3031803"/>
          </a:xfrm>
          <a:prstGeom prst="rect">
            <a:avLst/>
          </a:prstGeom>
        </p:spPr>
      </p:pic>
      <p:sp>
        <p:nvSpPr>
          <p:cNvPr id="7" name="TextBox 6"/>
          <p:cNvSpPr txBox="1"/>
          <p:nvPr/>
        </p:nvSpPr>
        <p:spPr>
          <a:xfrm>
            <a:off x="6547352" y="4299881"/>
            <a:ext cx="801823" cy="307777"/>
          </a:xfrm>
          <a:prstGeom prst="rect">
            <a:avLst/>
          </a:prstGeom>
          <a:noFill/>
        </p:spPr>
        <p:txBody>
          <a:bodyPr wrap="none" rtlCol="0">
            <a:spAutoFit/>
          </a:bodyPr>
          <a:lstStyle/>
          <a:p>
            <a:r>
              <a:rPr lang="en-CA" sz="1400" dirty="0"/>
              <a:t>Caitlyn</a:t>
            </a:r>
          </a:p>
        </p:txBody>
      </p:sp>
    </p:spTree>
    <p:extLst>
      <p:ext uri="{BB962C8B-B14F-4D97-AF65-F5344CB8AC3E}">
        <p14:creationId xmlns:p14="http://schemas.microsoft.com/office/powerpoint/2010/main" val="10585506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2457</Words>
  <Application>Microsoft Office PowerPoint</Application>
  <PresentationFormat>On-screen Show (4:3)</PresentationFormat>
  <Paragraphs>260</Paragraphs>
  <Slides>27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Calibri</vt:lpstr>
      <vt:lpstr>Century Schoolbook</vt:lpstr>
      <vt:lpstr>Times New Roman</vt:lpstr>
      <vt:lpstr>Classic Photo Album</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2014-10-18T18:02:48Z</dcterms:created>
  <dcterms:modified xsi:type="dcterms:W3CDTF">2016-02-27T15:46:26Z</dcterms:modified>
</cp:coreProperties>
</file>